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Default Extension="xml" ContentType="application/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notesSlides/notesSlide18.xml" ContentType="application/vnd.openxmlformats-officedocument.presentationml.notesSlide+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Default Extension="wdp" ContentType="image/vnd.ms-photo"/>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19.xml" ContentType="application/vnd.openxmlformats-officedocument.presentationml.slideLayout+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handoutMasterIdLst>
    <p:handoutMasterId r:id="rId21"/>
  </p:handoutMasterIdLst>
  <p:sldIdLst>
    <p:sldId id="261" r:id="rId2"/>
    <p:sldId id="300" r:id="rId3"/>
    <p:sldId id="301" r:id="rId4"/>
    <p:sldId id="262" r:id="rId5"/>
    <p:sldId id="292" r:id="rId6"/>
    <p:sldId id="294" r:id="rId7"/>
    <p:sldId id="295" r:id="rId8"/>
    <p:sldId id="303" r:id="rId9"/>
    <p:sldId id="304" r:id="rId10"/>
    <p:sldId id="302" r:id="rId11"/>
    <p:sldId id="308" r:id="rId12"/>
    <p:sldId id="293" r:id="rId13"/>
    <p:sldId id="274" r:id="rId14"/>
    <p:sldId id="307" r:id="rId15"/>
    <p:sldId id="305" r:id="rId16"/>
    <p:sldId id="306" r:id="rId17"/>
    <p:sldId id="279" r:id="rId18"/>
    <p:sldId id="29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3297A9"/>
  </p:clrMru>
  <p:extLst>
    <p:ext uri="{E76CE94A-603C-4142-B9EB-6D1370010A27}">
      <p14:discardImageEditData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0"/>
    </p:ext>
    <p:ext uri="{D31A062A-798A-4329-ABDD-BBA856620510}">
      <p14:defaultImageDpi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65" autoAdjust="0"/>
    <p:restoredTop sz="63636" autoAdjust="0"/>
  </p:normalViewPr>
  <p:slideViewPr>
    <p:cSldViewPr snapToGrid="0" snapToObjects="1">
      <p:cViewPr>
        <p:scale>
          <a:sx n="59" d="100"/>
          <a:sy n="59" d="100"/>
        </p:scale>
        <p:origin x="-2304" y="-496"/>
      </p:cViewPr>
      <p:guideLst>
        <p:guide orient="horz" pos="2160"/>
        <p:guide pos="2880"/>
      </p:guideLst>
    </p:cSldViewPr>
  </p:slideViewPr>
  <p:outlineViewPr>
    <p:cViewPr>
      <p:scale>
        <a:sx n="33" d="100"/>
        <a:sy n="33" d="100"/>
      </p:scale>
      <p:origin x="0" y="35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C959F3-EB8E-416A-B2EE-4390640BB8AD}" type="datetimeFigureOut">
              <a:rPr lang="en-CA" smtClean="0"/>
              <a:pPr/>
              <a:t>9/12/12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A48F7E-5F93-4578-9619-92F30DC00041}" type="slidenum">
              <a:rPr lang="en-CA" smtClean="0"/>
              <a:pPr/>
              <a:t>‹#›</a:t>
            </a:fld>
            <a:endParaRPr lang="en-CA"/>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945594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94A49-9EE0-C44B-B430-F7313685A1C9}" type="datetimeFigureOut">
              <a:rPr lang="en-US" smtClean="0"/>
              <a:pPr/>
              <a:t>9/12/12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E30E75-5D3C-EB44-B111-5C715985F722}"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42315207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Facilitator introduces him/herself. </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I’ll briefly</a:t>
            </a:r>
            <a:r>
              <a:rPr lang="en-US" sz="1200" i="1" kern="1200" baseline="0" dirty="0" smtClean="0">
                <a:solidFill>
                  <a:schemeClr val="tx1"/>
                </a:solidFill>
                <a:effectLst/>
                <a:latin typeface="+mn-lt"/>
                <a:ea typeface="+mn-ea"/>
                <a:cs typeface="+mn-cs"/>
              </a:rPr>
              <a:t> discuss 4 things:</a:t>
            </a:r>
          </a:p>
          <a:p>
            <a:pPr>
              <a:buFontTx/>
              <a:buChar char="-"/>
            </a:pPr>
            <a:r>
              <a:rPr lang="en-US" sz="1200" i="1" kern="1200" baseline="0" dirty="0" smtClean="0">
                <a:solidFill>
                  <a:schemeClr val="tx1"/>
                </a:solidFill>
                <a:effectLst/>
                <a:latin typeface="+mn-lt"/>
                <a:ea typeface="+mn-ea"/>
                <a:cs typeface="+mn-cs"/>
              </a:rPr>
              <a:t>The concept of natural capital work</a:t>
            </a:r>
          </a:p>
          <a:p>
            <a:pPr>
              <a:buFontTx/>
              <a:buChar char="-"/>
            </a:pPr>
            <a:r>
              <a:rPr lang="en-US" sz="1200" i="1" kern="1200" baseline="0" dirty="0" err="1" smtClean="0">
                <a:solidFill>
                  <a:schemeClr val="tx1"/>
                </a:solidFill>
                <a:effectLst/>
                <a:latin typeface="+mn-lt"/>
                <a:ea typeface="+mn-ea"/>
                <a:cs typeface="+mn-cs"/>
              </a:rPr>
              <a:t>DSF’s</a:t>
            </a:r>
            <a:r>
              <a:rPr lang="en-US" sz="1200" i="1" kern="1200" baseline="0" dirty="0" smtClean="0">
                <a:solidFill>
                  <a:schemeClr val="tx1"/>
                </a:solidFill>
                <a:effectLst/>
                <a:latin typeface="+mn-lt"/>
                <a:ea typeface="+mn-ea"/>
                <a:cs typeface="+mn-cs"/>
              </a:rPr>
              <a:t> approach to NC</a:t>
            </a:r>
          </a:p>
          <a:p>
            <a:pPr>
              <a:buFontTx/>
              <a:buChar char="-"/>
            </a:pPr>
            <a:r>
              <a:rPr lang="en-US" sz="1200" i="1" kern="1200" baseline="0" dirty="0" smtClean="0">
                <a:solidFill>
                  <a:schemeClr val="tx1"/>
                </a:solidFill>
                <a:effectLst/>
                <a:latin typeface="+mn-lt"/>
                <a:ea typeface="+mn-ea"/>
                <a:cs typeface="+mn-cs"/>
              </a:rPr>
              <a:t>The Lower Mainland Project</a:t>
            </a:r>
          </a:p>
          <a:p>
            <a:pPr>
              <a:buFontTx/>
              <a:buChar char="-"/>
            </a:pPr>
            <a:r>
              <a:rPr lang="en-US" sz="1200" i="1" kern="1200" baseline="0" dirty="0" smtClean="0">
                <a:solidFill>
                  <a:schemeClr val="tx1"/>
                </a:solidFill>
                <a:effectLst/>
                <a:latin typeface="+mn-lt"/>
                <a:ea typeface="+mn-ea"/>
                <a:cs typeface="+mn-cs"/>
              </a:rPr>
              <a:t>How your work fits into this project</a:t>
            </a:r>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620590187"/>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LT goals of significance:</a:t>
            </a:r>
          </a:p>
          <a:p>
            <a:endParaRPr lang="en-US" baseline="0" dirty="0" smtClean="0"/>
          </a:p>
          <a:p>
            <a:r>
              <a:rPr lang="en-US" baseline="0" dirty="0" smtClean="0"/>
              <a:t>First goal – Student work should foster a stronger connection to wetlands</a:t>
            </a:r>
          </a:p>
          <a:p>
            <a:r>
              <a:rPr lang="en-US" baseline="0" dirty="0" smtClean="0"/>
              <a:t>Final goal – Note that wetland protection can and should occur across a range of scales – from the backyard to the regional district</a:t>
            </a:r>
          </a:p>
          <a:p>
            <a:endParaRPr lang="en-US" baseline="0" dirty="0" smtClean="0"/>
          </a:p>
        </p:txBody>
      </p:sp>
      <p:sp>
        <p:nvSpPr>
          <p:cNvPr id="4" name="Slide Number Placeholder 3"/>
          <p:cNvSpPr>
            <a:spLocks noGrp="1"/>
          </p:cNvSpPr>
          <p:nvPr>
            <p:ph type="sldNum" sz="quarter" idx="10"/>
          </p:nvPr>
        </p:nvSpPr>
        <p:spPr/>
        <p:txBody>
          <a:bodyPr/>
          <a:lstStyle/>
          <a:p>
            <a:fld id="{9AE30E75-5D3C-EB44-B111-5C715985F72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2012-2013 objectives</a:t>
            </a:r>
          </a:p>
          <a:p>
            <a:endParaRPr lang="en-CA" dirty="0" smtClean="0"/>
          </a:p>
          <a:p>
            <a:r>
              <a:rPr lang="en-CA" dirty="0" smtClean="0"/>
              <a:t>- First objective of most relevance.</a:t>
            </a:r>
            <a:r>
              <a:rPr lang="en-CA" baseline="0" dirty="0" smtClean="0"/>
              <a:t> We would like the community to support stronger wetland protection goals</a:t>
            </a:r>
            <a:endParaRPr lang="en-CA"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 components:</a:t>
            </a:r>
          </a:p>
          <a:p>
            <a:endParaRPr lang="en-US" dirty="0" smtClean="0"/>
          </a:p>
          <a:p>
            <a:pPr marL="228600" indent="-228600">
              <a:buAutoNum type="arabicPeriod"/>
            </a:pPr>
            <a:r>
              <a:rPr lang="en-US" baseline="0" dirty="0" smtClean="0"/>
              <a:t>Meetings and workshops to explain product and how it can inform decision-making</a:t>
            </a:r>
          </a:p>
          <a:p>
            <a:pPr marL="228600" indent="-228600">
              <a:buAutoNum type="arabicPeriod"/>
            </a:pPr>
            <a:r>
              <a:rPr lang="en-US" baseline="0" dirty="0" smtClean="0"/>
              <a:t>Support wetland leaders we identified through the Wetland Leadership Forum</a:t>
            </a:r>
          </a:p>
          <a:p>
            <a:pPr marL="228600" indent="-228600">
              <a:buAutoNum type="arabicPeriod"/>
            </a:pPr>
            <a:r>
              <a:rPr lang="en-US" baseline="0" dirty="0" smtClean="0"/>
              <a:t>Social Media: </a:t>
            </a:r>
            <a:r>
              <a:rPr lang="en-US" baseline="0" dirty="0" err="1" smtClean="0"/>
              <a:t>NatCapMapApp</a:t>
            </a:r>
            <a:r>
              <a:rPr lang="en-US" baseline="0" dirty="0" smtClean="0"/>
              <a:t>, Emily Carr work, blogs, op-</a:t>
            </a:r>
            <a:r>
              <a:rPr lang="en-US" baseline="0" dirty="0" err="1" smtClean="0"/>
              <a:t>eds</a:t>
            </a:r>
            <a:r>
              <a:rPr lang="en-US" baseline="0" dirty="0" smtClean="0"/>
              <a:t>, </a:t>
            </a:r>
            <a:r>
              <a:rPr lang="en-US" baseline="0" dirty="0" err="1" smtClean="0"/>
              <a:t>facebook</a:t>
            </a:r>
            <a:r>
              <a:rPr lang="en-US" baseline="0" dirty="0" smtClean="0"/>
              <a:t>, twitter</a:t>
            </a:r>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12</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140306161"/>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Your</a:t>
            </a:r>
            <a:r>
              <a:rPr lang="en-US" sz="1200" i="0" kern="1200" baseline="0" dirty="0" smtClean="0">
                <a:solidFill>
                  <a:schemeClr val="tx1"/>
                </a:solidFill>
                <a:effectLst/>
                <a:latin typeface="+mn-lt"/>
                <a:ea typeface="+mn-ea"/>
                <a:cs typeface="+mn-cs"/>
              </a:rPr>
              <a:t> work will be a part of our outreach to the general public</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Your videos should </a:t>
            </a:r>
          </a:p>
          <a:p>
            <a:pPr>
              <a:buFont typeface="Arial"/>
              <a:buChar char="•"/>
            </a:pPr>
            <a:r>
              <a:rPr lang="en-US" sz="1200" i="0" kern="1200" baseline="0" dirty="0" smtClean="0">
                <a:solidFill>
                  <a:schemeClr val="tx1"/>
                </a:solidFill>
                <a:effectLst/>
                <a:latin typeface="+mn-lt"/>
                <a:ea typeface="+mn-ea"/>
                <a:cs typeface="+mn-cs"/>
              </a:rPr>
              <a:t>Engage a diverse cross-section of Vancouver’s residents</a:t>
            </a:r>
          </a:p>
          <a:p>
            <a:pPr>
              <a:buFont typeface="Arial"/>
              <a:buChar char="•"/>
            </a:pPr>
            <a:r>
              <a:rPr lang="en-US" sz="1200" i="0" kern="1200" baseline="0" dirty="0" smtClean="0">
                <a:solidFill>
                  <a:schemeClr val="tx1"/>
                </a:solidFill>
                <a:effectLst/>
                <a:latin typeface="+mn-lt"/>
                <a:ea typeface="+mn-ea"/>
                <a:cs typeface="+mn-cs"/>
              </a:rPr>
              <a:t>Address the value of ecosystem services. (You may be focusing on cultural services)</a:t>
            </a:r>
          </a:p>
          <a:p>
            <a:pPr>
              <a:buFont typeface="Arial"/>
              <a:buChar char="•"/>
            </a:pPr>
            <a:r>
              <a:rPr lang="en-US" sz="1200" i="0" kern="1200" baseline="0" dirty="0" smtClean="0">
                <a:solidFill>
                  <a:schemeClr val="tx1"/>
                </a:solidFill>
                <a:effectLst/>
                <a:latin typeface="+mn-lt"/>
                <a:ea typeface="+mn-ea"/>
                <a:cs typeface="+mn-cs"/>
              </a:rPr>
              <a:t>Encourage our communities and politicians to protect these services</a:t>
            </a:r>
          </a:p>
          <a:p>
            <a:r>
              <a:rPr lang="en-US" sz="1200" i="0" kern="1200" baseline="0" dirty="0" smtClean="0">
                <a:solidFill>
                  <a:schemeClr val="tx1"/>
                </a:solidFill>
                <a:effectLst/>
                <a:latin typeface="+mn-lt"/>
                <a:ea typeface="+mn-ea"/>
                <a:cs typeface="+mn-cs"/>
              </a:rPr>
              <a:t> </a:t>
            </a: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AE30E75-5D3C-EB44-B111-5C715985F722}" type="slidenum">
              <a:rPr lang="en-US" smtClean="0"/>
              <a:pPr/>
              <a:t>13</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4116993555"/>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Map of Vancouver wetlands.</a:t>
            </a:r>
          </a:p>
          <a:p>
            <a:endParaRPr lang="en-US" dirty="0" smtClean="0"/>
          </a:p>
          <a:p>
            <a:r>
              <a:rPr lang="en-US" dirty="0" smtClean="0"/>
              <a:t>We</a:t>
            </a:r>
            <a:r>
              <a:rPr lang="en-US" baseline="0" dirty="0" smtClean="0"/>
              <a:t> have not completed any valuation work on specific wetlands, but I can obtain more information on these wetlands from Metro Vancouver</a:t>
            </a:r>
            <a:endParaRPr lang="en-US" dirty="0" smtClean="0"/>
          </a:p>
        </p:txBody>
      </p:sp>
      <p:sp>
        <p:nvSpPr>
          <p:cNvPr id="4" name="Slide Number Placeholder 3"/>
          <p:cNvSpPr>
            <a:spLocks noGrp="1"/>
          </p:cNvSpPr>
          <p:nvPr>
            <p:ph type="sldNum" sz="quarter" idx="10"/>
          </p:nvPr>
        </p:nvSpPr>
        <p:spPr/>
        <p:txBody>
          <a:bodyPr/>
          <a:lstStyle/>
          <a:p>
            <a:fld id="{9AE30E75-5D3C-EB44-B111-5C715985F72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a:t>
            </a:r>
            <a:r>
              <a:rPr lang="en-US" baseline="0" dirty="0" smtClean="0"/>
              <a:t> some residents may not self-identify as environmentalists, they directly benefit from some or all of the services that local wetlands provide. By targeting those with a strong connection to their community through a sense of civic pride, we can encourage a new audience by demonstrating the tremendous value nature offers.</a:t>
            </a:r>
          </a:p>
          <a:p>
            <a:endParaRPr lang="en-US" baseline="0" dirty="0" smtClean="0"/>
          </a:p>
          <a:p>
            <a:r>
              <a:rPr lang="en-US" baseline="0" dirty="0" smtClean="0"/>
              <a:t>Secondary audiences include local government and industry/business. Ideally, we’d like the primary audience to influence the secondary audiences to consider natural capital</a:t>
            </a:r>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17</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154949094"/>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1">
              <a:defRPr/>
            </a:pPr>
            <a:r>
              <a:rPr lang="en-US" dirty="0" smtClean="0"/>
              <a:t>Conclude with thanks and the hope that we will be able to work together more in the future</a:t>
            </a: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18</a:t>
            </a:fld>
            <a:endParaRPr lang="en-US"/>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3620590187"/>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David Suzuki</a:t>
            </a:r>
            <a:r>
              <a:rPr lang="en-US" baseline="0" dirty="0" smtClean="0"/>
              <a:t> Foundation is entering it’s 23</a:t>
            </a:r>
            <a:r>
              <a:rPr lang="en-US" baseline="30000" dirty="0" smtClean="0"/>
              <a:t>rd</a:t>
            </a:r>
            <a:r>
              <a:rPr lang="en-US" baseline="0" dirty="0" smtClean="0"/>
              <a:t> year. All of our work is ultimately geared towards understanding and communicating how we can live within the limits of nature. So we have quite a range of projects that aim to do this. We work on climate change, endangered species legislation, fisheries management, youth education and engagement, and the protection of habitat. The natural capital project, which your work will contribute to takes a slightly different approach.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project considers the wide variety of services that nature provides humanity and to the extent possible, puts a price on each service so that it is not over-looked in decision-making. Your work is going to help us address two gaps in this approach:</a:t>
            </a:r>
          </a:p>
          <a:p>
            <a:pPr marL="228600" indent="-228600">
              <a:buAutoNum type="arabicPeriod"/>
            </a:pPr>
            <a:r>
              <a:rPr lang="en-US" baseline="0" dirty="0" smtClean="0"/>
              <a:t>This work is generally aimed at decision-makers – politicians, directors of finance, and businesses for example, but we would like you’re help reaching out to the general public. A lot of the language is technical, but the ideas are simple and can be very engaging.</a:t>
            </a:r>
          </a:p>
          <a:p>
            <a:pPr marL="228600" indent="-228600">
              <a:buAutoNum type="arabicPeriod"/>
            </a:pPr>
            <a:r>
              <a:rPr lang="en-US" baseline="0" dirty="0" smtClean="0"/>
              <a:t>We’re not able to value all of the services nature provides. While we might be able to put a price tag on the fish that you buy in the grocery store, or even on the value of clean, naturally filtered water, there are others services such as cultural and spiritual values that we haven’t attempted to estimate. We’d like your help communicating these values to the public.</a:t>
            </a:r>
          </a:p>
          <a:p>
            <a:pPr marL="228600" indent="-228600">
              <a:buNone/>
            </a:pPr>
            <a:endParaRPr lang="en-US" baseline="0" dirty="0" smtClean="0"/>
          </a:p>
          <a:p>
            <a:pPr marL="228600" indent="-228600">
              <a:buNone/>
            </a:pPr>
            <a:r>
              <a:rPr lang="en-US" baseline="0" dirty="0" smtClean="0"/>
              <a:t>So keep these goals in mind as I walk you through the basics of this work.</a:t>
            </a:r>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200" kern="1200" dirty="0" smtClean="0">
              <a:solidFill>
                <a:schemeClr val="tx1"/>
              </a:solidFill>
              <a:latin typeface="+mn-lt"/>
              <a:ea typeface="+mn-ea"/>
              <a:cs typeface="+mn-cs"/>
            </a:endParaRPr>
          </a:p>
          <a:p>
            <a:r>
              <a:rPr lang="en-CA" sz="1200" kern="1200" dirty="0" smtClean="0">
                <a:solidFill>
                  <a:schemeClr val="tx1"/>
                </a:solidFill>
                <a:latin typeface="+mn-lt"/>
                <a:ea typeface="+mn-ea"/>
                <a:cs typeface="+mn-cs"/>
              </a:rPr>
              <a:t>Whether we are aware of it or not, humans depend on nature for our health and well-being. In short, </a:t>
            </a:r>
            <a:r>
              <a:rPr lang="en-CA" sz="1200" kern="1200" dirty="0" err="1" smtClean="0">
                <a:solidFill>
                  <a:schemeClr val="tx1"/>
                </a:solidFill>
                <a:latin typeface="+mn-lt"/>
                <a:ea typeface="+mn-ea"/>
                <a:cs typeface="+mn-cs"/>
              </a:rPr>
              <a:t>w</a:t>
            </a:r>
            <a:r>
              <a:rPr lang="en-US" sz="1200" kern="1200" dirty="0" err="1" smtClean="0">
                <a:solidFill>
                  <a:schemeClr val="tx1"/>
                </a:solidFill>
                <a:latin typeface="+mn-lt"/>
                <a:ea typeface="+mn-ea"/>
                <a:cs typeface="+mn-cs"/>
              </a:rPr>
              <a:t>e</a:t>
            </a:r>
            <a:r>
              <a:rPr lang="en-US" sz="1200" kern="1200" dirty="0" smtClean="0">
                <a:solidFill>
                  <a:schemeClr val="tx1"/>
                </a:solidFill>
                <a:latin typeface="+mn-lt"/>
                <a:ea typeface="+mn-ea"/>
                <a:cs typeface="+mn-cs"/>
              </a:rPr>
              <a:t> rely upon the environment for life-supporting services but also for the raw materials to fuel our economy.</a:t>
            </a:r>
            <a:r>
              <a:rPr lang="en-CA" sz="1200" kern="1200" dirty="0" smtClean="0">
                <a:solidFill>
                  <a:schemeClr val="tx1"/>
                </a:solidFill>
                <a:latin typeface="+mn-lt"/>
                <a:ea typeface="+mn-ea"/>
                <a:cs typeface="+mn-cs"/>
              </a:rPr>
              <a:t> Healthy, intact, ecosystems purify our air</a:t>
            </a:r>
            <a:r>
              <a:rPr lang="en-CA" sz="1200" kern="1200" baseline="0" dirty="0" smtClean="0">
                <a:solidFill>
                  <a:schemeClr val="tx1"/>
                </a:solidFill>
                <a:latin typeface="+mn-lt"/>
                <a:ea typeface="+mn-ea"/>
                <a:cs typeface="+mn-cs"/>
              </a:rPr>
              <a:t> &amp; water,</a:t>
            </a:r>
            <a:r>
              <a:rPr lang="en-CA" sz="1200" kern="1200" dirty="0" smtClean="0">
                <a:solidFill>
                  <a:schemeClr val="tx1"/>
                </a:solidFill>
                <a:latin typeface="+mn-lt"/>
                <a:ea typeface="+mn-ea"/>
                <a:cs typeface="+mn-cs"/>
              </a:rPr>
              <a:t> regulate climate, maintain river flows, treat our waste, mitigate natural hazards, and provide cultural and recreational activities, in addition to providing</a:t>
            </a:r>
            <a:r>
              <a:rPr lang="en-CA" sz="1200" kern="1200" baseline="0" dirty="0" smtClean="0">
                <a:solidFill>
                  <a:schemeClr val="tx1"/>
                </a:solidFill>
                <a:latin typeface="+mn-lt"/>
                <a:ea typeface="+mn-ea"/>
                <a:cs typeface="+mn-cs"/>
              </a:rPr>
              <a:t> all of the raw materials for our economy</a:t>
            </a:r>
            <a:r>
              <a:rPr lang="en-CA" sz="1200" kern="1200" dirty="0" smtClean="0">
                <a:solidFill>
                  <a:schemeClr val="tx1"/>
                </a:solidFill>
                <a:latin typeface="+mn-lt"/>
                <a:ea typeface="+mn-ea"/>
                <a:cs typeface="+mn-cs"/>
              </a:rPr>
              <a:t>. We call the suite</a:t>
            </a:r>
            <a:r>
              <a:rPr lang="en-CA" sz="1200" kern="1200" baseline="0" dirty="0" smtClean="0">
                <a:solidFill>
                  <a:schemeClr val="tx1"/>
                </a:solidFill>
                <a:latin typeface="+mn-lt"/>
                <a:ea typeface="+mn-ea"/>
                <a:cs typeface="+mn-cs"/>
              </a:rPr>
              <a:t> of </a:t>
            </a:r>
            <a:r>
              <a:rPr lang="en-CA" sz="1200" kern="1200" dirty="0" smtClean="0">
                <a:solidFill>
                  <a:schemeClr val="tx1"/>
                </a:solidFill>
                <a:latin typeface="+mn-lt"/>
                <a:ea typeface="+mn-ea"/>
                <a:cs typeface="+mn-cs"/>
              </a:rPr>
              <a:t>benefits that nature provides humanity “ecosystem services.” And these benefits originate</a:t>
            </a:r>
            <a:r>
              <a:rPr lang="en-CA" sz="1200" kern="1200" baseline="0" dirty="0" smtClean="0">
                <a:solidFill>
                  <a:schemeClr val="tx1"/>
                </a:solidFill>
                <a:latin typeface="+mn-lt"/>
                <a:ea typeface="+mn-ea"/>
                <a:cs typeface="+mn-cs"/>
              </a:rPr>
              <a:t> from healthy ecosystems, which we call natural capital. </a:t>
            </a:r>
          </a:p>
          <a:p>
            <a:endParaRPr lang="en-CA" sz="1200" kern="1200" baseline="0" dirty="0" smtClean="0">
              <a:solidFill>
                <a:schemeClr val="tx1"/>
              </a:solidFill>
              <a:latin typeface="+mn-lt"/>
              <a:ea typeface="+mn-ea"/>
              <a:cs typeface="+mn-cs"/>
            </a:endParaRPr>
          </a:p>
          <a:p>
            <a:r>
              <a:rPr lang="en-CA" sz="1200" kern="1200" baseline="0" dirty="0" smtClean="0">
                <a:solidFill>
                  <a:schemeClr val="tx1"/>
                </a:solidFill>
                <a:latin typeface="+mn-lt"/>
                <a:ea typeface="+mn-ea"/>
                <a:cs typeface="+mn-cs"/>
              </a:rPr>
              <a:t>These are terms that economists will recognize. Economists talk about forms of capital and types of goods and services. You likely won’t want to use these terms when you’re talking to the public – you might want to talk about the benefits of a healthy environment and nature’s services or benefits.</a:t>
            </a:r>
          </a:p>
          <a:p>
            <a:endParaRPr lang="en-CA" sz="1200" kern="1200" baseline="0" dirty="0" smtClean="0">
              <a:solidFill>
                <a:schemeClr val="tx1"/>
              </a:solidFill>
              <a:latin typeface="+mn-lt"/>
              <a:ea typeface="+mn-ea"/>
              <a:cs typeface="+mn-cs"/>
            </a:endParaRPr>
          </a:p>
          <a:p>
            <a:r>
              <a:rPr lang="en-CA" sz="1200" kern="1200" baseline="0" dirty="0" smtClean="0">
                <a:solidFill>
                  <a:schemeClr val="tx1"/>
                </a:solidFill>
                <a:latin typeface="+mn-lt"/>
                <a:ea typeface="+mn-ea"/>
                <a:cs typeface="+mn-cs"/>
              </a:rPr>
              <a:t>So why do we need to put a price on them?</a:t>
            </a:r>
            <a:endParaRPr lang="en-CA"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Natural capital is a way of looking at nature from an economic perspective.</a:t>
            </a:r>
            <a:r>
              <a:rPr lang="en-US" dirty="0" smtClean="0"/>
              <a:t> </a:t>
            </a:r>
            <a:r>
              <a:rPr lang="en-US" sz="1200" kern="1200" dirty="0" smtClean="0">
                <a:solidFill>
                  <a:schemeClr val="tx1"/>
                </a:solidFill>
                <a:latin typeface="+mn-lt"/>
                <a:ea typeface="+mn-ea"/>
                <a:cs typeface="+mn-cs"/>
              </a:rPr>
              <a:t>While people recognize the importance of the environment to their well-being, the services that nature provides for free are often not accounted for.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Globally these benefits are estimated to be worth trillions of dollars per year</a:t>
            </a:r>
            <a:r>
              <a:rPr lang="en-CA"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Yet they are not monitored, measured or accounted for in decision-making and land-use planning. And we generally don’t realize the</a:t>
            </a:r>
            <a:r>
              <a:rPr lang="en-US" sz="1200" kern="1200" baseline="0" dirty="0" smtClean="0">
                <a:solidFill>
                  <a:schemeClr val="tx1"/>
                </a:solidFill>
                <a:latin typeface="+mn-lt"/>
                <a:ea typeface="+mn-ea"/>
                <a:cs typeface="+mn-cs"/>
              </a:rPr>
              <a:t> impact of that</a:t>
            </a:r>
            <a:endParaRPr lang="en-CA"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CA"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despite the importance of natural capital and the services it provides, the benefits we receive from nature are often taken for granted by policy-makers, partly due to a lack of knowledge regarding what they’re worth. </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latin typeface="+mn-lt"/>
                <a:ea typeface="+mn-ea"/>
                <a:cs typeface="+mn-cs"/>
              </a:rPr>
              <a:t>The problem is that given the power that economics has today, this is potentially a very dangerous situation. When you have a society that largely equates well being (or the quality of life) with economic indicators (look at the news or at election</a:t>
            </a:r>
            <a:r>
              <a:rPr lang="en-US" sz="1200" kern="1200" baseline="0" dirty="0" smtClean="0">
                <a:solidFill>
                  <a:schemeClr val="tx1"/>
                </a:solidFill>
                <a:latin typeface="+mn-lt"/>
                <a:ea typeface="+mn-ea"/>
                <a:cs typeface="+mn-cs"/>
              </a:rPr>
              <a:t> platforms</a:t>
            </a:r>
            <a:r>
              <a:rPr lang="en-US" sz="1200" kern="1200" dirty="0" smtClean="0">
                <a:solidFill>
                  <a:schemeClr val="tx1"/>
                </a:solidFill>
                <a:latin typeface="+mn-lt"/>
                <a:ea typeface="+mn-ea"/>
                <a:cs typeface="+mn-cs"/>
              </a:rPr>
              <a:t>) and those indicators fail to track the health of its fundamental inputs, you can find yourself on very shaky ground.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AE30E75-5D3C-EB44-B111-5C715985F722}" type="slidenum">
              <a:rPr lang="en-US" smtClean="0"/>
              <a:pPr/>
              <a:t>4</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058863640"/>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Putting a price tag on nature can be disturbing to some. Intuitively, we know that nature has intrinsic value and that we miss something important when we attempt to assign an economic value.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ultimately, the estimated benefits provided are likely a conservative estimate, due to our incomplete understanding of </a:t>
            </a:r>
            <a:r>
              <a:rPr lang="en-US" sz="1200" i="1" kern="1200" dirty="0" smtClean="0">
                <a:solidFill>
                  <a:schemeClr val="tx1"/>
                </a:solidFill>
                <a:effectLst/>
                <a:latin typeface="+mn-lt"/>
                <a:ea typeface="+mn-ea"/>
                <a:cs typeface="+mn-cs"/>
              </a:rPr>
              <a:t>all </a:t>
            </a:r>
            <a:r>
              <a:rPr lang="en-US" sz="1200" kern="1200" dirty="0" smtClean="0">
                <a:solidFill>
                  <a:schemeClr val="tx1"/>
                </a:solidFill>
                <a:effectLst/>
                <a:latin typeface="+mn-lt"/>
                <a:ea typeface="+mn-ea"/>
                <a:cs typeface="+mn-cs"/>
              </a:rPr>
              <a:t>the benefits provided by nature and the intrinsic value of nature. The ecosystem service values, however, provide an opportunity to rigorously assess the current benefits of nature, as well as the potential costs of land use change.</a:t>
            </a:r>
          </a:p>
          <a:p>
            <a:r>
              <a:rPr lang="en-US" sz="1200" b="1" kern="1200" dirty="0" smtClean="0">
                <a:solidFill>
                  <a:schemeClr val="tx1"/>
                </a:solidFill>
                <a:effectLst/>
                <a:latin typeface="+mn-lt"/>
                <a:ea typeface="+mn-ea"/>
                <a:cs typeface="+mn-cs"/>
              </a:rPr>
              <a:t>Remember: valuing nature’s benefits in economic terms is a tool to help “recalibrate a faulty economic compass”.</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Although there is no truly right way to fully value a forest or river, there is a wrong way, which is to give it no value at all when making development decisions. </a:t>
            </a: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5</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8772321"/>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CA" sz="1200" kern="1200" dirty="0" smtClean="0">
                <a:solidFill>
                  <a:schemeClr val="tx1"/>
                </a:solidFill>
                <a:latin typeface="+mn-lt"/>
                <a:ea typeface="+mn-ea"/>
                <a:cs typeface="+mn-cs"/>
              </a:rPr>
              <a:t>The</a:t>
            </a:r>
            <a:r>
              <a:rPr lang="en-CA" sz="1200" kern="1200" baseline="0" dirty="0" smtClean="0">
                <a:solidFill>
                  <a:schemeClr val="tx1"/>
                </a:solidFill>
                <a:latin typeface="+mn-lt"/>
                <a:ea typeface="+mn-ea"/>
                <a:cs typeface="+mn-cs"/>
              </a:rPr>
              <a:t> David Suzuki Foundation has chosen to focus on Natural Capital in urban areas. </a:t>
            </a:r>
            <a:r>
              <a:rPr lang="en-CA" sz="1200" kern="1200" dirty="0" smtClean="0">
                <a:solidFill>
                  <a:schemeClr val="tx1"/>
                </a:solidFill>
                <a:latin typeface="+mn-lt"/>
                <a:ea typeface="+mn-ea"/>
                <a:cs typeface="+mn-cs"/>
              </a:rPr>
              <a:t>This project is focused on educating urban Canadians on the importance of the goods and services provided by green space,  and farmland and ensuring that these benefits are accounted for and protected in municipal land use planning. This is a national project with a focus on the southern Ontario Golden Horseshoe, the BC Lower Mainland (which you’ll</a:t>
            </a:r>
            <a:r>
              <a:rPr lang="en-CA" sz="1200" kern="1200" baseline="0" dirty="0" smtClean="0">
                <a:solidFill>
                  <a:schemeClr val="tx1"/>
                </a:solidFill>
                <a:latin typeface="+mn-lt"/>
                <a:ea typeface="+mn-ea"/>
                <a:cs typeface="+mn-cs"/>
              </a:rPr>
              <a:t> be focusing on) </a:t>
            </a:r>
            <a:r>
              <a:rPr lang="en-CA" sz="1200" kern="1200" dirty="0" smtClean="0">
                <a:solidFill>
                  <a:schemeClr val="tx1"/>
                </a:solidFill>
                <a:latin typeface="+mn-lt"/>
                <a:ea typeface="+mn-ea"/>
                <a:cs typeface="+mn-cs"/>
              </a:rPr>
              <a:t>and the Montreal Community Region. The rapid increase in population and intensity of land use is placing unprecedented pressure on the natural capital assets of these regions, such as forests, wetlands, farmland and other natural and managed ecosystems.</a:t>
            </a:r>
          </a:p>
          <a:p>
            <a:endParaRPr lang="en-CA" sz="1200" kern="1200" dirty="0" smtClean="0">
              <a:solidFill>
                <a:schemeClr val="tx1"/>
              </a:solidFill>
              <a:latin typeface="+mn-lt"/>
              <a:ea typeface="+mn-ea"/>
              <a:cs typeface="+mn-cs"/>
            </a:endParaRPr>
          </a:p>
          <a:p>
            <a:r>
              <a:rPr lang="en-CA" sz="1200" kern="1200" dirty="0" smtClean="0">
                <a:solidFill>
                  <a:schemeClr val="tx1"/>
                </a:solidFill>
                <a:latin typeface="+mn-lt"/>
                <a:ea typeface="+mn-ea"/>
                <a:cs typeface="+mn-cs"/>
              </a:rPr>
              <a:t>Key message: Within cities, </a:t>
            </a:r>
            <a:r>
              <a:rPr lang="en-US" sz="1200" kern="1200" dirty="0" smtClean="0">
                <a:solidFill>
                  <a:schemeClr val="tx1"/>
                </a:solidFill>
                <a:latin typeface="+mn-lt"/>
                <a:ea typeface="+mn-ea"/>
                <a:cs typeface="+mn-cs"/>
              </a:rPr>
              <a:t>we tend think of nature as something out there; that its utility in the city is generally confined to recreational pursuits. But nature within and surrounding our communities provides much more than a place to jog or have a picnic. These ecosystems provide a vast array of ecological services and benefits that are virtually priceless. </a:t>
            </a:r>
            <a:endParaRPr lang="en-CA" sz="1200" kern="1200" dirty="0" smtClean="0">
              <a:solidFill>
                <a:schemeClr val="tx1"/>
              </a:solidFill>
              <a:latin typeface="+mn-lt"/>
              <a:ea typeface="+mn-ea"/>
              <a:cs typeface="+mn-cs"/>
            </a:endParaRPr>
          </a:p>
          <a:p>
            <a:endParaRPr lang="en-CA" sz="1200" kern="1200" dirty="0" smtClean="0">
              <a:solidFill>
                <a:schemeClr val="tx1"/>
              </a:solidFill>
              <a:latin typeface="+mn-lt"/>
              <a:ea typeface="+mn-ea"/>
              <a:cs typeface="+mn-cs"/>
            </a:endParaRPr>
          </a:p>
          <a:p>
            <a:r>
              <a:rPr lang="en-CA" sz="1200" kern="1200" dirty="0" smtClean="0">
                <a:solidFill>
                  <a:schemeClr val="tx1"/>
                </a:solidFill>
                <a:latin typeface="+mn-lt"/>
                <a:ea typeface="+mn-ea"/>
                <a:cs typeface="+mn-cs"/>
              </a:rPr>
              <a:t>Our work is generally comprised of two distinct phases: (1) the completion of natural capital reviews of urban and near-urban green space and farmland; and (2) public engagement. The purpose for the first phase of the project is to complete land cover inventories and ecosystem services valuations of the natural capital assets of targeted urban regions (remnant forests, wetlands etc.). The purpose of the second phase is to promote awareness about the importance of natural capital and to engage key influencers and decision-makers to advocate for its protection in municipal land use planning processes. </a:t>
            </a:r>
          </a:p>
          <a:p>
            <a:endParaRPr lang="en-CA"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 the past 2 years we’ve completed the first phase of work –</a:t>
            </a:r>
            <a:r>
              <a:rPr lang="en-US" baseline="0" dirty="0" smtClean="0"/>
              <a:t> the background research – for the Lower Mainland, and we’re now gearing up for the second phase of work – the public engagement phase. </a:t>
            </a:r>
          </a:p>
          <a:p>
            <a:endParaRPr lang="en-US" baseline="0" dirty="0" smtClean="0"/>
          </a:p>
          <a:p>
            <a:r>
              <a:rPr lang="en-US" baseline="0" dirty="0" smtClean="0"/>
              <a:t>We’ve completed natural capital valuations for both the terrestrial and aquatic ecosystems of the Lower Mainland. We’ve also completed some policy analysis – we looked at tools that municipal and regional governments can use to protect, preserve and restore NC.</a:t>
            </a:r>
          </a:p>
          <a:p>
            <a:endParaRPr lang="en-US" baseline="0" dirty="0" smtClean="0"/>
          </a:p>
          <a:p>
            <a:r>
              <a:rPr lang="en-CA" sz="1200" kern="1200" dirty="0" smtClean="0">
                <a:solidFill>
                  <a:schemeClr val="tx1"/>
                </a:solidFill>
                <a:latin typeface="+mn-lt"/>
                <a:ea typeface="+mn-ea"/>
                <a:cs typeface="+mn-cs"/>
              </a:rPr>
              <a:t>Our strategic assessment indicates a focus on local engagement around wetlands conservation. Our analysis conducted</a:t>
            </a:r>
            <a:r>
              <a:rPr lang="en-CA" sz="1200" kern="1200" baseline="0" dirty="0" smtClean="0">
                <a:solidFill>
                  <a:schemeClr val="tx1"/>
                </a:solidFill>
                <a:latin typeface="+mn-lt"/>
                <a:ea typeface="+mn-ea"/>
                <a:cs typeface="+mn-cs"/>
              </a:rPr>
              <a:t> during the 1</a:t>
            </a:r>
            <a:r>
              <a:rPr lang="en-CA" sz="1200" kern="1200" baseline="30000" dirty="0" smtClean="0">
                <a:solidFill>
                  <a:schemeClr val="tx1"/>
                </a:solidFill>
                <a:latin typeface="+mn-lt"/>
                <a:ea typeface="+mn-ea"/>
                <a:cs typeface="+mn-cs"/>
              </a:rPr>
              <a:t>st</a:t>
            </a:r>
            <a:r>
              <a:rPr lang="en-CA" sz="1200" kern="1200" baseline="0" dirty="0" smtClean="0">
                <a:solidFill>
                  <a:schemeClr val="tx1"/>
                </a:solidFill>
                <a:latin typeface="+mn-lt"/>
                <a:ea typeface="+mn-ea"/>
                <a:cs typeface="+mn-cs"/>
              </a:rPr>
              <a:t> phase of research indicated that wetlands are of high value (wetlands’ are among the most productive of ecosystems</a:t>
            </a:r>
            <a:r>
              <a:rPr lang="en-US" sz="1200" kern="1200" baseline="0" dirty="0" smtClean="0">
                <a:solidFill>
                  <a:schemeClr val="tx1"/>
                </a:solidFill>
                <a:latin typeface="+mn-lt"/>
                <a:ea typeface="+mn-ea"/>
                <a:cs typeface="+mn-cs"/>
              </a:rPr>
              <a:t>); they are highly degraded &amp; threatened; and there are political opportunities open for their protection. So all signs point to wetlands </a:t>
            </a:r>
          </a:p>
        </p:txBody>
      </p:sp>
      <p:sp>
        <p:nvSpPr>
          <p:cNvPr id="4" name="Slide Number Placeholder 3"/>
          <p:cNvSpPr>
            <a:spLocks noGrp="1"/>
          </p:cNvSpPr>
          <p:nvPr>
            <p:ph type="sldNum" sz="quarter" idx="10"/>
          </p:nvPr>
        </p:nvSpPr>
        <p:spPr/>
        <p:txBody>
          <a:bodyPr/>
          <a:lstStyle/>
          <a:p>
            <a:fld id="{9AE30E75-5D3C-EB44-B111-5C715985F72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a:t>
            </a:r>
            <a:r>
              <a:rPr lang="en-US" baseline="0" dirty="0" smtClean="0"/>
              <a:t> were able to value 6 services provided by wetlands. They represent a fraction (about 35%) of known wetland services.</a:t>
            </a:r>
          </a:p>
          <a:p>
            <a:endParaRPr lang="en-US" baseline="0" dirty="0" smtClean="0"/>
          </a:p>
          <a:p>
            <a:r>
              <a:rPr lang="en-US" u="sng" dirty="0" smtClean="0"/>
              <a:t>Aesthetic</a:t>
            </a:r>
            <a:r>
              <a:rPr lang="en-US" u="sng" baseline="0" dirty="0" smtClean="0"/>
              <a:t> &amp; recreational </a:t>
            </a:r>
            <a:r>
              <a:rPr lang="en-US" baseline="0" dirty="0" smtClean="0"/>
              <a:t>– This </a:t>
            </a:r>
            <a:r>
              <a:rPr lang="en-CA" sz="1200" kern="1200" dirty="0" smtClean="0">
                <a:solidFill>
                  <a:schemeClr val="tx1"/>
                </a:solidFill>
                <a:latin typeface="+mn-lt"/>
                <a:ea typeface="+mn-ea"/>
                <a:cs typeface="+mn-cs"/>
              </a:rPr>
              <a:t>refers to the appreciation of and attraction to beautiful natural land and seascapes,</a:t>
            </a:r>
            <a:r>
              <a:rPr lang="en-CA" sz="1200" kern="1200" baseline="0" dirty="0" smtClean="0">
                <a:solidFill>
                  <a:schemeClr val="tx1"/>
                </a:solidFill>
                <a:latin typeface="+mn-lt"/>
                <a:ea typeface="+mn-ea"/>
                <a:cs typeface="+mn-cs"/>
              </a:rPr>
              <a:t> as well as the use of nature for recreational purposes</a:t>
            </a:r>
            <a:endParaRPr lang="en-CA" sz="1200" kern="1200" dirty="0" smtClean="0">
              <a:solidFill>
                <a:schemeClr val="tx1"/>
              </a:solidFill>
              <a:latin typeface="+mn-lt"/>
              <a:ea typeface="+mn-ea"/>
              <a:cs typeface="+mn-cs"/>
            </a:endParaRPr>
          </a:p>
          <a:p>
            <a:r>
              <a:rPr lang="en-CA" sz="1200" u="sng" kern="1200" dirty="0" smtClean="0">
                <a:solidFill>
                  <a:schemeClr val="tx1"/>
                </a:solidFill>
                <a:latin typeface="+mn-lt"/>
                <a:ea typeface="+mn-ea"/>
                <a:cs typeface="+mn-cs"/>
              </a:rPr>
              <a:t>Disturbance regulation </a:t>
            </a:r>
            <a:r>
              <a:rPr lang="en-CA" sz="1200" kern="1200" dirty="0" smtClean="0">
                <a:solidFill>
                  <a:schemeClr val="tx1"/>
                </a:solidFill>
                <a:latin typeface="+mn-lt"/>
                <a:ea typeface="+mn-ea"/>
                <a:cs typeface="+mn-cs"/>
              </a:rPr>
              <a:t>– Intact ecosystems provide protection from storms, storm surges, tsunamis and other disturbances. Such ecosystems are able to absorb and store large amounts of rainwater or water runoff during a storm, in addition to providing a buffer against coastal waves. Wetlands are particularly important for absorbing floodwaters</a:t>
            </a:r>
          </a:p>
          <a:p>
            <a:r>
              <a:rPr lang="en-CA" sz="1200" u="sng" kern="1200" dirty="0" smtClean="0">
                <a:solidFill>
                  <a:schemeClr val="tx1"/>
                </a:solidFill>
                <a:latin typeface="+mn-lt"/>
                <a:ea typeface="+mn-ea"/>
                <a:cs typeface="+mn-cs"/>
              </a:rPr>
              <a:t>Habitat </a:t>
            </a:r>
            <a:r>
              <a:rPr lang="en-CA" sz="1200" u="sng" kern="1200" dirty="0" err="1" smtClean="0">
                <a:solidFill>
                  <a:schemeClr val="tx1"/>
                </a:solidFill>
                <a:latin typeface="+mn-lt"/>
                <a:ea typeface="+mn-ea"/>
                <a:cs typeface="+mn-cs"/>
              </a:rPr>
              <a:t>refugium</a:t>
            </a:r>
            <a:r>
              <a:rPr lang="en-CA" sz="1200" u="sng" kern="1200" dirty="0" smtClean="0">
                <a:solidFill>
                  <a:schemeClr val="tx1"/>
                </a:solidFill>
                <a:latin typeface="+mn-lt"/>
                <a:ea typeface="+mn-ea"/>
                <a:cs typeface="+mn-cs"/>
              </a:rPr>
              <a:t> &amp; nursery</a:t>
            </a:r>
            <a:r>
              <a:rPr lang="en-US" sz="1200" u="sng"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 </a:t>
            </a:r>
            <a:r>
              <a:rPr lang="en-CA" sz="1200" kern="1200" dirty="0" smtClean="0">
                <a:solidFill>
                  <a:schemeClr val="tx1"/>
                </a:solidFill>
                <a:latin typeface="+mn-lt"/>
                <a:ea typeface="+mn-ea"/>
                <a:cs typeface="+mn-cs"/>
              </a:rPr>
              <a:t>Habitat may provide </a:t>
            </a:r>
            <a:r>
              <a:rPr lang="en-CA" sz="1200" kern="1200" dirty="0" err="1" smtClean="0">
                <a:solidFill>
                  <a:schemeClr val="tx1"/>
                </a:solidFill>
                <a:latin typeface="+mn-lt"/>
                <a:ea typeface="+mn-ea"/>
                <a:cs typeface="+mn-cs"/>
              </a:rPr>
              <a:t>refugium</a:t>
            </a:r>
            <a:r>
              <a:rPr lang="en-CA" sz="1200" kern="1200" dirty="0" smtClean="0">
                <a:solidFill>
                  <a:schemeClr val="tx1"/>
                </a:solidFill>
                <a:latin typeface="+mn-lt"/>
                <a:ea typeface="+mn-ea"/>
                <a:cs typeface="+mn-cs"/>
              </a:rPr>
              <a:t> and nursery functions. A </a:t>
            </a:r>
            <a:r>
              <a:rPr lang="en-CA" sz="1200" kern="1200" dirty="0" err="1" smtClean="0">
                <a:solidFill>
                  <a:schemeClr val="tx1"/>
                </a:solidFill>
                <a:latin typeface="+mn-lt"/>
                <a:ea typeface="+mn-ea"/>
                <a:cs typeface="+mn-cs"/>
              </a:rPr>
              <a:t>refugium</a:t>
            </a:r>
            <a:r>
              <a:rPr lang="en-CA" sz="1200" kern="1200" dirty="0" smtClean="0">
                <a:solidFill>
                  <a:schemeClr val="tx1"/>
                </a:solidFill>
                <a:latin typeface="+mn-lt"/>
                <a:ea typeface="+mn-ea"/>
                <a:cs typeface="+mn-cs"/>
              </a:rPr>
              <a:t> refers to general living space for organisms, while nursery habitat is specifically habitat where all the requirements for successful reproduction occur</a:t>
            </a:r>
            <a:r>
              <a:rPr lang="en-US" dirty="0" smtClean="0"/>
              <a:t> </a:t>
            </a:r>
          </a:p>
          <a:p>
            <a:r>
              <a:rPr lang="en-CA" sz="1200" u="sng" kern="1200" dirty="0" smtClean="0">
                <a:solidFill>
                  <a:schemeClr val="tx1"/>
                </a:solidFill>
                <a:latin typeface="+mn-lt"/>
                <a:ea typeface="+mn-ea"/>
                <a:cs typeface="+mn-cs"/>
              </a:rPr>
              <a:t>Waste treatment</a:t>
            </a:r>
            <a:r>
              <a:rPr lang="en-CA" sz="1200" u="sng" kern="1200" baseline="0" dirty="0" smtClean="0">
                <a:solidFill>
                  <a:schemeClr val="tx1"/>
                </a:solidFill>
                <a:latin typeface="+mn-lt"/>
                <a:ea typeface="+mn-ea"/>
                <a:cs typeface="+mn-cs"/>
              </a:rPr>
              <a:t> </a:t>
            </a:r>
            <a:r>
              <a:rPr lang="en-CA" sz="1200" kern="1200" baseline="0" dirty="0" smtClean="0">
                <a:solidFill>
                  <a:schemeClr val="tx1"/>
                </a:solidFill>
                <a:latin typeface="+mn-lt"/>
                <a:ea typeface="+mn-ea"/>
                <a:cs typeface="+mn-cs"/>
              </a:rPr>
              <a:t>- </a:t>
            </a:r>
            <a:r>
              <a:rPr lang="en-CA" sz="1200" kern="1200" dirty="0" smtClean="0">
                <a:solidFill>
                  <a:schemeClr val="tx1"/>
                </a:solidFill>
                <a:latin typeface="+mn-lt"/>
                <a:ea typeface="+mn-ea"/>
                <a:cs typeface="+mn-cs"/>
              </a:rPr>
              <a:t>Microorganisms in sediments and mudflats of estuaries, bays, and </a:t>
            </a:r>
            <a:r>
              <a:rPr lang="en-CA" sz="1200" kern="1200" dirty="0" err="1" smtClean="0">
                <a:solidFill>
                  <a:schemeClr val="tx1"/>
                </a:solidFill>
                <a:latin typeface="+mn-lt"/>
                <a:ea typeface="+mn-ea"/>
                <a:cs typeface="+mn-cs"/>
              </a:rPr>
              <a:t>nearshore</a:t>
            </a:r>
            <a:r>
              <a:rPr lang="en-CA" sz="1200" kern="1200" dirty="0" smtClean="0">
                <a:solidFill>
                  <a:schemeClr val="tx1"/>
                </a:solidFill>
                <a:latin typeface="+mn-lt"/>
                <a:ea typeface="+mn-ea"/>
                <a:cs typeface="+mn-cs"/>
              </a:rPr>
              <a:t> areas break down human and other animal wastes. They can also detoxify petroleum products. Wetland biota play a crucial role in removing nitrogen and phosphorous from water</a:t>
            </a:r>
          </a:p>
          <a:p>
            <a:r>
              <a:rPr lang="en-CA" sz="1200" u="sng" kern="1200" dirty="0" smtClean="0">
                <a:solidFill>
                  <a:schemeClr val="tx1"/>
                </a:solidFill>
                <a:latin typeface="+mn-lt"/>
                <a:ea typeface="+mn-ea"/>
                <a:cs typeface="+mn-cs"/>
              </a:rPr>
              <a:t>Water supply</a:t>
            </a:r>
            <a:r>
              <a:rPr lang="en-CA" sz="1200" u="none" kern="1200" dirty="0" smtClean="0">
                <a:solidFill>
                  <a:schemeClr val="tx1"/>
                </a:solidFill>
                <a:latin typeface="+mn-lt"/>
                <a:ea typeface="+mn-ea"/>
                <a:cs typeface="+mn-cs"/>
              </a:rPr>
              <a:t> – </a:t>
            </a:r>
            <a:r>
              <a:rPr lang="en-CA" sz="1200" kern="1200" dirty="0" smtClean="0">
                <a:solidFill>
                  <a:schemeClr val="tx1"/>
                </a:solidFill>
                <a:latin typeface="+mn-lt"/>
                <a:ea typeface="+mn-ea"/>
                <a:cs typeface="+mn-cs"/>
              </a:rPr>
              <a:t>Ecosystems absorb water during rains and release it in dry times, and also regulate water temperature and flow for plant and animal species</a:t>
            </a:r>
            <a:r>
              <a:rPr lang="en-CA" sz="1200" b="1" kern="1200" dirty="0" smtClean="0">
                <a:solidFill>
                  <a:schemeClr val="tx1"/>
                </a:solidFill>
                <a:latin typeface="+mn-lt"/>
                <a:ea typeface="+mn-ea"/>
                <a:cs typeface="+mn-cs"/>
              </a:rPr>
              <a:t>. </a:t>
            </a:r>
            <a:r>
              <a:rPr lang="en-CA" sz="1200" kern="1200" dirty="0" smtClean="0">
                <a:solidFill>
                  <a:schemeClr val="tx1"/>
                </a:solidFill>
                <a:latin typeface="+mn-lt"/>
                <a:ea typeface="+mn-ea"/>
                <a:cs typeface="+mn-cs"/>
              </a:rPr>
              <a:t>Wetlands contribute to modulating the flow of water from upper portions of the watershed to streams and rivers in the lower watershed as well as recharging groundwater. </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u="sng" kern="1200" dirty="0" smtClean="0">
                <a:solidFill>
                  <a:schemeClr val="tx1"/>
                </a:solidFill>
                <a:latin typeface="+mn-lt"/>
                <a:ea typeface="+mn-ea"/>
                <a:cs typeface="+mn-cs"/>
              </a:rPr>
              <a:t>Carbon Storage</a:t>
            </a:r>
            <a:r>
              <a:rPr lang="en-CA" sz="1200" u="none" kern="1200" dirty="0" smtClean="0">
                <a:solidFill>
                  <a:schemeClr val="tx1"/>
                </a:solidFill>
                <a:latin typeface="+mn-lt"/>
                <a:ea typeface="+mn-ea"/>
                <a:cs typeface="+mn-cs"/>
              </a:rPr>
              <a:t> - W</a:t>
            </a:r>
            <a:r>
              <a:rPr lang="en-CA" sz="1200" kern="1200" dirty="0" smtClean="0">
                <a:solidFill>
                  <a:schemeClr val="tx1"/>
                </a:solidFill>
                <a:latin typeface="+mn-lt"/>
                <a:ea typeface="+mn-ea"/>
                <a:cs typeface="+mn-cs"/>
              </a:rPr>
              <a:t>etlands sequester carbon within standing biomass (vegetation), but significantly more is stored within soils, which can remain undisturbed for thousands of years, if not millennia</a:t>
            </a:r>
            <a:endParaRPr lang="en-US" sz="1200" kern="1200" dirty="0" smtClean="0">
              <a:solidFill>
                <a:schemeClr val="tx1"/>
              </a:solidFill>
              <a:latin typeface="+mn-lt"/>
              <a:ea typeface="+mn-ea"/>
              <a:cs typeface="+mn-cs"/>
            </a:endParaRPr>
          </a:p>
          <a:p>
            <a:endParaRPr lang="en-US" sz="1200" u="sng" kern="1200" dirty="0" smtClean="0">
              <a:solidFill>
                <a:schemeClr val="tx1"/>
              </a:solidFill>
              <a:latin typeface="+mn-lt"/>
              <a:ea typeface="+mn-ea"/>
              <a:cs typeface="+mn-cs"/>
            </a:endParaRPr>
          </a:p>
          <a:p>
            <a:endParaRPr lang="en-US" sz="1400" kern="1200" dirty="0" smtClean="0">
              <a:solidFill>
                <a:schemeClr val="tx1"/>
              </a:solidFill>
              <a:latin typeface="+mn-lt"/>
              <a:ea typeface="+mn-ea"/>
              <a:cs typeface="+mn-cs"/>
            </a:endParaRPr>
          </a:p>
          <a:p>
            <a:endParaRPr lang="en-US" sz="14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 mentioned, we weren’t able to value all ecosystem services. Sarah has indicated that you’ll be focusing on cultural services. I just wanted to reinforce the range of services under this broad heading</a:t>
            </a:r>
          </a:p>
          <a:p>
            <a:endParaRPr lang="en-US" baseline="0" dirty="0" smtClean="0"/>
          </a:p>
          <a:p>
            <a:r>
              <a:rPr lang="en-US" sz="1200" kern="1200" dirty="0" smtClean="0">
                <a:solidFill>
                  <a:schemeClr val="tx1"/>
                </a:solidFill>
                <a:latin typeface="+mn-lt"/>
                <a:ea typeface="+mn-ea"/>
                <a:cs typeface="+mn-cs"/>
              </a:rPr>
              <a:t>Cultural services represent the non-material benefits people obtain from ecosystems through the development of </a:t>
            </a:r>
            <a:r>
              <a:rPr lang="en-US" sz="1200" b="1" kern="1200" dirty="0" smtClean="0">
                <a:solidFill>
                  <a:schemeClr val="tx1"/>
                </a:solidFill>
                <a:latin typeface="+mn-lt"/>
                <a:ea typeface="+mn-ea"/>
                <a:cs typeface="+mn-cs"/>
              </a:rPr>
              <a:t>spiritual, cognitive, community and aesthetic-based </a:t>
            </a:r>
            <a:r>
              <a:rPr lang="en-US" sz="1200" kern="1200" dirty="0" smtClean="0">
                <a:solidFill>
                  <a:schemeClr val="tx1"/>
                </a:solidFill>
                <a:latin typeface="+mn-lt"/>
                <a:ea typeface="+mn-ea"/>
                <a:cs typeface="+mn-cs"/>
              </a:rPr>
              <a:t>activities. The intangible nature of these services makes them difficult to value in a quantitative manner, nor are they easily duplicated. </a:t>
            </a:r>
          </a:p>
          <a:p>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a:t>
            </a:r>
            <a:r>
              <a:rPr lang="en-US" sz="1200" kern="1200" dirty="0" smtClean="0">
                <a:solidFill>
                  <a:schemeClr val="tx1"/>
                </a:solidFill>
                <a:latin typeface="+mn-lt"/>
                <a:ea typeface="+mn-ea"/>
                <a:cs typeface="+mn-cs"/>
              </a:rPr>
              <a:t>environments provide a rich source of inspiration for art, music, folklore, national symbols, architecture, etc. Being land-based animals, humans have long regarded the natural movements, sounds, and diversity of aquatic realms as sources of rejuvenation and a means of obtaining a fresh perspective. It is not surprising that many religions attach spiritual and religious values to these ecosystems and/or their components.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tact ecosystems also provide health benefits. E</a:t>
            </a:r>
            <a:r>
              <a:rPr lang="en-US" sz="1200" kern="1200" dirty="0" smtClean="0">
                <a:solidFill>
                  <a:schemeClr val="tx1"/>
                </a:solidFill>
                <a:latin typeface="+mn-lt"/>
                <a:ea typeface="+mn-ea"/>
                <a:cs typeface="+mn-cs"/>
              </a:rPr>
              <a:t>xposure to nature can be the best prescription for stress and illness. Benefits of time spent in nature can include improved cognitive functioning and increased overall well-being. Research shows that even simple and brief interactions with nature can produce marked increases in cognitive control. </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E30E75-5D3C-EB44-B111-5C715985F72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7" name="Picture 6" descr="slide1.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981654" y="1534360"/>
            <a:ext cx="5867400" cy="1470025"/>
          </a:xfrm>
        </p:spPr>
        <p:txBody>
          <a:bodyPr/>
          <a:lstStyle>
            <a:lvl1pPr algn="l">
              <a:defRPr>
                <a:solidFill>
                  <a:schemeClr val="bg1"/>
                </a:solidFill>
              </a:defRPr>
            </a:lvl1pPr>
          </a:lstStyle>
          <a:p>
            <a:r>
              <a:rPr lang="en-CA" smtClean="0"/>
              <a:t>Click to edit Master title style</a:t>
            </a:r>
            <a:endParaRPr lang="en-US" dirty="0"/>
          </a:p>
        </p:txBody>
      </p:sp>
      <p:sp>
        <p:nvSpPr>
          <p:cNvPr id="3" name="Subtitle 2"/>
          <p:cNvSpPr>
            <a:spLocks noGrp="1"/>
          </p:cNvSpPr>
          <p:nvPr>
            <p:ph type="subTitle" idx="1"/>
          </p:nvPr>
        </p:nvSpPr>
        <p:spPr>
          <a:xfrm>
            <a:off x="2981654" y="3061732"/>
            <a:ext cx="5867400" cy="1752601"/>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4" name="Date Placeholder 3"/>
          <p:cNvSpPr>
            <a:spLocks noGrp="1"/>
          </p:cNvSpPr>
          <p:nvPr>
            <p:ph type="dt" sz="half" idx="10"/>
          </p:nvPr>
        </p:nvSpPr>
        <p:spPr/>
        <p:txBody>
          <a:bodyPr/>
          <a:lstStyle/>
          <a:p>
            <a:fld id="{0FCB4B49-D820-3540-9644-031EED83690F}" type="datetimeFigureOut">
              <a:rPr lang="en-US" smtClean="0"/>
              <a:pPr/>
              <a:t>9/12/12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4181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4 - Blank">
    <p:spTree>
      <p:nvGrpSpPr>
        <p:cNvPr id="1" name=""/>
        <p:cNvGrpSpPr/>
        <p:nvPr/>
      </p:nvGrpSpPr>
      <p:grpSpPr>
        <a:xfrm>
          <a:off x="0" y="0"/>
          <a:ext cx="0" cy="0"/>
          <a:chOff x="0" y="0"/>
          <a:chExt cx="0" cy="0"/>
        </a:xfrm>
      </p:grpSpPr>
      <p:sp>
        <p:nvSpPr>
          <p:cNvPr id="2" name="Title 1"/>
          <p:cNvSpPr>
            <a:spLocks noGrp="1"/>
          </p:cNvSpPr>
          <p:nvPr>
            <p:ph type="title"/>
          </p:nvPr>
        </p:nvSpPr>
        <p:spPr>
          <a:xfrm>
            <a:off x="519113" y="4641470"/>
            <a:ext cx="5493735" cy="1656098"/>
          </a:xfrm>
        </p:spPr>
        <p:txBody>
          <a:bodyPr>
            <a:noAutofit/>
          </a:bodyPr>
          <a:lstStyle>
            <a:lvl1pPr algn="l">
              <a:defRPr sz="4000">
                <a:solidFill>
                  <a:srgbClr val="3297A9"/>
                </a:solidFill>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6605605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p:spTree>
      <p:nvGrpSpPr>
        <p:cNvPr id="1" name=""/>
        <p:cNvGrpSpPr/>
        <p:nvPr/>
      </p:nvGrpSpPr>
      <p:grpSpPr>
        <a:xfrm>
          <a:off x="0" y="0"/>
          <a:ext cx="0" cy="0"/>
          <a:chOff x="0" y="0"/>
          <a:chExt cx="0" cy="0"/>
        </a:xfrm>
      </p:grpSpPr>
      <p:pic>
        <p:nvPicPr>
          <p:cNvPr id="7" name="Picture 6" descr="slide5-w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343351" y="4588312"/>
            <a:ext cx="5520417" cy="1362075"/>
          </a:xfrm>
        </p:spPr>
        <p:txBody>
          <a:bodyPr anchor="t">
            <a:noAutofit/>
          </a:bodyPr>
          <a:lstStyle>
            <a:lvl1pPr algn="l">
              <a:defRPr sz="4400" b="0" i="0" cap="all">
                <a:solidFill>
                  <a:srgbClr val="FFFFFF"/>
                </a:solidFill>
                <a:latin typeface="+mj-lt"/>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76151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 Blank">
    <p:spTree>
      <p:nvGrpSpPr>
        <p:cNvPr id="1" name=""/>
        <p:cNvGrpSpPr/>
        <p:nvPr/>
      </p:nvGrpSpPr>
      <p:grpSpPr>
        <a:xfrm>
          <a:off x="0" y="0"/>
          <a:ext cx="0" cy="0"/>
          <a:chOff x="0" y="0"/>
          <a:chExt cx="0" cy="0"/>
        </a:xfrm>
      </p:grpSpPr>
      <p:pic>
        <p:nvPicPr>
          <p:cNvPr id="3" name="Picture 2" descr="slide5-n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343351" y="4588312"/>
            <a:ext cx="5520417" cy="1362075"/>
          </a:xfrm>
        </p:spPr>
        <p:txBody>
          <a:bodyPr anchor="t">
            <a:noAutofit/>
          </a:bodyPr>
          <a:lstStyle>
            <a:lvl1pPr algn="l">
              <a:defRPr sz="4400" b="0" i="0" cap="all">
                <a:solidFill>
                  <a:srgbClr val="FFFFFF"/>
                </a:solidFill>
                <a:latin typeface="+mj-lt"/>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4234226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2">
    <p:spTree>
      <p:nvGrpSpPr>
        <p:cNvPr id="1" name=""/>
        <p:cNvGrpSpPr/>
        <p:nvPr/>
      </p:nvGrpSpPr>
      <p:grpSpPr>
        <a:xfrm>
          <a:off x="0" y="0"/>
          <a:ext cx="0" cy="0"/>
          <a:chOff x="0" y="0"/>
          <a:chExt cx="0" cy="0"/>
        </a:xfrm>
      </p:grpSpPr>
      <p:pic>
        <p:nvPicPr>
          <p:cNvPr id="3" name="Picture 2" descr="slide7-w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084176" y="4627185"/>
            <a:ext cx="5520417" cy="1362075"/>
          </a:xfrm>
        </p:spPr>
        <p:txBody>
          <a:bodyPr anchor="t">
            <a:noAutofit/>
          </a:bodyPr>
          <a:lstStyle>
            <a:lvl1pPr algn="l">
              <a:defRPr sz="4400" b="0" i="0" cap="all">
                <a:solidFill>
                  <a:srgbClr val="FFFFFF"/>
                </a:solidFill>
                <a:latin typeface="+mj-lt"/>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61310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2 - Blank">
    <p:spTree>
      <p:nvGrpSpPr>
        <p:cNvPr id="1" name=""/>
        <p:cNvGrpSpPr/>
        <p:nvPr/>
      </p:nvGrpSpPr>
      <p:grpSpPr>
        <a:xfrm>
          <a:off x="0" y="0"/>
          <a:ext cx="0" cy="0"/>
          <a:chOff x="0" y="0"/>
          <a:chExt cx="0" cy="0"/>
        </a:xfrm>
      </p:grpSpPr>
      <p:sp>
        <p:nvSpPr>
          <p:cNvPr id="2" name="Title 1"/>
          <p:cNvSpPr>
            <a:spLocks noGrp="1"/>
          </p:cNvSpPr>
          <p:nvPr>
            <p:ph type="title"/>
          </p:nvPr>
        </p:nvSpPr>
        <p:spPr>
          <a:xfrm>
            <a:off x="3084176" y="4627185"/>
            <a:ext cx="5520417" cy="1362075"/>
          </a:xfrm>
        </p:spPr>
        <p:txBody>
          <a:bodyPr anchor="t">
            <a:noAutofit/>
          </a:bodyPr>
          <a:lstStyle>
            <a:lvl1pPr algn="l">
              <a:defRPr sz="4400" b="0" i="0" cap="all">
                <a:solidFill>
                  <a:srgbClr val="FFFFFF"/>
                </a:solidFill>
                <a:latin typeface="+mj-lt"/>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952062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0FCB4B49-D820-3540-9644-031EED83690F}" type="datetimeFigureOut">
              <a:rPr lang="en-US" smtClean="0"/>
              <a:pPr/>
              <a:t>9/12/12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183911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0FCB4B49-D820-3540-9644-031EED83690F}" type="datetimeFigureOut">
              <a:rPr lang="en-US" smtClean="0"/>
              <a:pPr/>
              <a:t>9/12/12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925725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0FCB4B49-D820-3540-9644-031EED83690F}" type="datetimeFigureOut">
              <a:rPr lang="en-US" smtClean="0"/>
              <a:pPr/>
              <a:t>9/12/12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866843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B4B49-D820-3540-9644-031EED83690F}" type="datetimeFigureOut">
              <a:rPr lang="en-US" smtClean="0"/>
              <a:pPr/>
              <a:t>9/12/12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016971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FCB4B49-D820-3540-9644-031EED83690F}" type="datetimeFigureOut">
              <a:rPr lang="en-US" smtClean="0"/>
              <a:pPr/>
              <a:t>9/12/12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6176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1_Title Slide">
    <p:spTree>
      <p:nvGrpSpPr>
        <p:cNvPr id="1" name=""/>
        <p:cNvGrpSpPr/>
        <p:nvPr/>
      </p:nvGrpSpPr>
      <p:grpSpPr>
        <a:xfrm>
          <a:off x="0" y="0"/>
          <a:ext cx="0" cy="0"/>
          <a:chOff x="0" y="0"/>
          <a:chExt cx="0" cy="0"/>
        </a:xfrm>
      </p:grpSpPr>
      <p:pic>
        <p:nvPicPr>
          <p:cNvPr id="8" name="Picture 7" descr="slide1-n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981654" y="1534360"/>
            <a:ext cx="5867400" cy="1470025"/>
          </a:xfrm>
        </p:spPr>
        <p:txBody>
          <a:bodyPr>
            <a:noAutofit/>
          </a:bodyPr>
          <a:lstStyle>
            <a:lvl1pPr algn="l">
              <a:defRPr sz="4800">
                <a:solidFill>
                  <a:schemeClr val="bg1"/>
                </a:solidFill>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2981654" y="3061732"/>
            <a:ext cx="5867400" cy="1752601"/>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78794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FCB4B49-D820-3540-9644-031EED83690F}" type="datetimeFigureOut">
              <a:rPr lang="en-US" smtClean="0"/>
              <a:pPr/>
              <a:t>9/12/12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835248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0FCB4B49-D820-3540-9644-031EED83690F}" type="datetimeFigureOut">
              <a:rPr lang="en-US" smtClean="0"/>
              <a:pPr/>
              <a:t>9/12/12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255279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0FCB4B49-D820-3540-9644-031EED83690F}" type="datetimeFigureOut">
              <a:rPr lang="en-US" smtClean="0"/>
              <a:pPr/>
              <a:t>9/12/12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69694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1">
    <p:spTree>
      <p:nvGrpSpPr>
        <p:cNvPr id="1" name=""/>
        <p:cNvGrpSpPr/>
        <p:nvPr/>
      </p:nvGrpSpPr>
      <p:grpSpPr>
        <a:xfrm>
          <a:off x="0" y="0"/>
          <a:ext cx="0" cy="0"/>
          <a:chOff x="0" y="0"/>
          <a:chExt cx="0" cy="0"/>
        </a:xfrm>
      </p:grpSpPr>
      <p:pic>
        <p:nvPicPr>
          <p:cNvPr id="7" name="Picture 6" descr="slide2-w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lvl1pPr algn="l">
              <a:defRPr sz="4800">
                <a:solidFill>
                  <a:srgbClr val="3297A9"/>
                </a:solidFill>
              </a:defRPr>
            </a:lvl1pPr>
          </a:lstStyle>
          <a:p>
            <a:r>
              <a:rPr lang="en-CA" dirty="0" smtClean="0"/>
              <a:t>Click to edit Master title style</a:t>
            </a:r>
            <a:endParaRPr lang="en-US" dirty="0"/>
          </a:p>
        </p:txBody>
      </p:sp>
      <p:sp>
        <p:nvSpPr>
          <p:cNvPr id="3" name="Content Placeholder 2"/>
          <p:cNvSpPr>
            <a:spLocks noGrp="1"/>
          </p:cNvSpPr>
          <p:nvPr>
            <p:ph idx="1"/>
          </p:nvPr>
        </p:nvSpPr>
        <p:spPr>
          <a:xfrm>
            <a:off x="457200" y="1600200"/>
            <a:ext cx="8229600" cy="1872533"/>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6728266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1 -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3297A9"/>
                </a:solidFill>
              </a:defRPr>
            </a:lvl1pPr>
          </a:lstStyle>
          <a:p>
            <a:r>
              <a:rPr lang="en-CA" smtClean="0"/>
              <a:t>Click to edit Master title style</a:t>
            </a:r>
            <a:endParaRPr lang="en-US" dirty="0"/>
          </a:p>
        </p:txBody>
      </p:sp>
      <p:sp>
        <p:nvSpPr>
          <p:cNvPr id="3" name="Content Placeholder 2"/>
          <p:cNvSpPr>
            <a:spLocks noGrp="1"/>
          </p:cNvSpPr>
          <p:nvPr>
            <p:ph idx="1"/>
          </p:nvPr>
        </p:nvSpPr>
        <p:spPr>
          <a:xfrm>
            <a:off x="457200" y="1600200"/>
            <a:ext cx="8229600" cy="1872533"/>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229196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2">
    <p:spTree>
      <p:nvGrpSpPr>
        <p:cNvPr id="1" name=""/>
        <p:cNvGrpSpPr/>
        <p:nvPr/>
      </p:nvGrpSpPr>
      <p:grpSpPr>
        <a:xfrm>
          <a:off x="0" y="0"/>
          <a:ext cx="0" cy="0"/>
          <a:chOff x="0" y="0"/>
          <a:chExt cx="0" cy="0"/>
        </a:xfrm>
      </p:grpSpPr>
      <p:pic>
        <p:nvPicPr>
          <p:cNvPr id="4" name="Picture 3" descr="Slide-LargeImage.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0438"/>
            <a:ext cx="8229600" cy="1143000"/>
          </a:xfrm>
        </p:spPr>
        <p:txBody>
          <a:bodyPr>
            <a:normAutofit/>
          </a:bodyPr>
          <a:lstStyle>
            <a:lvl1pPr algn="l">
              <a:defRPr sz="4800">
                <a:solidFill>
                  <a:schemeClr val="bg1"/>
                </a:solidFill>
              </a:defRPr>
            </a:lvl1pPr>
          </a:lstStyle>
          <a:p>
            <a:r>
              <a:rPr lang="en-CA" dirty="0" smtClean="0"/>
              <a:t>Click to edit Master title style</a:t>
            </a:r>
            <a:endParaRPr lang="en-US" dirty="0"/>
          </a:p>
        </p:txBody>
      </p:sp>
      <p:sp>
        <p:nvSpPr>
          <p:cNvPr id="3" name="Content Placeholder 2"/>
          <p:cNvSpPr>
            <a:spLocks noGrp="1"/>
          </p:cNvSpPr>
          <p:nvPr>
            <p:ph idx="1"/>
          </p:nvPr>
        </p:nvSpPr>
        <p:spPr>
          <a:xfrm>
            <a:off x="457200" y="1224418"/>
            <a:ext cx="8229600" cy="187253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a:solidFill>
                  <a:srgbClr val="FFFFFF"/>
                </a:solidFill>
              </a:defRPr>
            </a:lvl4pPr>
            <a:lvl5pPr>
              <a:defRPr>
                <a:solidFill>
                  <a:srgbClr val="FFFFFF"/>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097092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2 -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10438"/>
            <a:ext cx="8229600" cy="1143000"/>
          </a:xfrm>
        </p:spPr>
        <p:txBody>
          <a:bodyPr>
            <a:normAutofit/>
          </a:bodyPr>
          <a:lstStyle>
            <a:lvl1pPr algn="l">
              <a:defRPr sz="3600">
                <a:solidFill>
                  <a:schemeClr val="bg1"/>
                </a:solidFill>
              </a:defRPr>
            </a:lvl1pPr>
          </a:lstStyle>
          <a:p>
            <a:r>
              <a:rPr lang="en-CA" smtClean="0"/>
              <a:t>Click to edit Master title style</a:t>
            </a:r>
            <a:endParaRPr lang="en-US" dirty="0"/>
          </a:p>
        </p:txBody>
      </p:sp>
      <p:sp>
        <p:nvSpPr>
          <p:cNvPr id="3" name="Content Placeholder 2"/>
          <p:cNvSpPr>
            <a:spLocks noGrp="1"/>
          </p:cNvSpPr>
          <p:nvPr>
            <p:ph idx="1"/>
          </p:nvPr>
        </p:nvSpPr>
        <p:spPr>
          <a:xfrm>
            <a:off x="457200" y="1224418"/>
            <a:ext cx="8229600" cy="187253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a:solidFill>
                  <a:srgbClr val="FFFFFF"/>
                </a:solidFill>
              </a:defRPr>
            </a:lvl4pPr>
            <a:lvl5pPr>
              <a:defRPr>
                <a:solidFill>
                  <a:srgbClr val="FFFFFF"/>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40291071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3">
    <p:spTree>
      <p:nvGrpSpPr>
        <p:cNvPr id="1" name=""/>
        <p:cNvGrpSpPr/>
        <p:nvPr/>
      </p:nvGrpSpPr>
      <p:grpSpPr>
        <a:xfrm>
          <a:off x="0" y="0"/>
          <a:ext cx="0" cy="0"/>
          <a:chOff x="0" y="0"/>
          <a:chExt cx="0" cy="0"/>
        </a:xfrm>
      </p:grpSpPr>
      <p:pic>
        <p:nvPicPr>
          <p:cNvPr id="8" name="Picture 7" descr="slide4-w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302296" y="715209"/>
            <a:ext cx="4384503" cy="1143000"/>
          </a:xfrm>
        </p:spPr>
        <p:txBody>
          <a:bodyPr>
            <a:noAutofit/>
          </a:bodyPr>
          <a:lstStyle>
            <a:lvl1pPr algn="l">
              <a:defRPr sz="4000">
                <a:solidFill>
                  <a:srgbClr val="3297A9"/>
                </a:solidFill>
              </a:defRPr>
            </a:lvl1pPr>
          </a:lstStyle>
          <a:p>
            <a:r>
              <a:rPr lang="en-CA" dirty="0" smtClean="0"/>
              <a:t>Click to edit Master title style</a:t>
            </a:r>
            <a:endParaRPr lang="en-US" dirty="0"/>
          </a:p>
        </p:txBody>
      </p:sp>
      <p:sp>
        <p:nvSpPr>
          <p:cNvPr id="3" name="Content Placeholder 2"/>
          <p:cNvSpPr>
            <a:spLocks noGrp="1"/>
          </p:cNvSpPr>
          <p:nvPr>
            <p:ph idx="1"/>
          </p:nvPr>
        </p:nvSpPr>
        <p:spPr>
          <a:xfrm>
            <a:off x="4302296" y="2189895"/>
            <a:ext cx="4384504" cy="2449054"/>
          </a:xfrm>
        </p:spPr>
        <p:txBody>
          <a:bodyPr>
            <a:normAutofit/>
          </a:bodyPr>
          <a:lstStyle>
            <a:lvl1pPr>
              <a:defRPr sz="2800"/>
            </a:lvl1pPr>
            <a:lvl2pPr>
              <a:defRPr sz="2400"/>
            </a:lvl2pPr>
            <a:lvl3pPr>
              <a:defRPr sz="2000"/>
            </a:lvl3pPr>
            <a:lvl4pPr>
              <a:defRPr sz="1800"/>
            </a:lvl4pPr>
            <a:lvl5pPr>
              <a:defRPr sz="1800"/>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0" name="Picture Placeholder 9"/>
          <p:cNvSpPr>
            <a:spLocks noGrp="1"/>
          </p:cNvSpPr>
          <p:nvPr>
            <p:ph type="pic" sz="quarter" idx="10"/>
          </p:nvPr>
        </p:nvSpPr>
        <p:spPr>
          <a:xfrm>
            <a:off x="519113" y="731442"/>
            <a:ext cx="2914650" cy="3287712"/>
          </a:xfrm>
        </p:spPr>
        <p:txBody>
          <a:bodyPr/>
          <a:lstStyle/>
          <a:p>
            <a:r>
              <a:rPr lang="en-CA" smtClean="0"/>
              <a:t>Drag picture to placeholder or click icon to add</a:t>
            </a:r>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0970928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3 - Blank">
    <p:spTree>
      <p:nvGrpSpPr>
        <p:cNvPr id="1" name=""/>
        <p:cNvGrpSpPr/>
        <p:nvPr/>
      </p:nvGrpSpPr>
      <p:grpSpPr>
        <a:xfrm>
          <a:off x="0" y="0"/>
          <a:ext cx="0" cy="0"/>
          <a:chOff x="0" y="0"/>
          <a:chExt cx="0" cy="0"/>
        </a:xfrm>
      </p:grpSpPr>
      <p:sp>
        <p:nvSpPr>
          <p:cNvPr id="2" name="Title 1"/>
          <p:cNvSpPr>
            <a:spLocks noGrp="1"/>
          </p:cNvSpPr>
          <p:nvPr>
            <p:ph type="title"/>
          </p:nvPr>
        </p:nvSpPr>
        <p:spPr>
          <a:xfrm>
            <a:off x="4302296" y="715209"/>
            <a:ext cx="4384503" cy="1143000"/>
          </a:xfrm>
        </p:spPr>
        <p:txBody>
          <a:bodyPr>
            <a:noAutofit/>
          </a:bodyPr>
          <a:lstStyle>
            <a:lvl1pPr algn="l">
              <a:defRPr sz="4000">
                <a:solidFill>
                  <a:srgbClr val="3297A9"/>
                </a:solidFill>
              </a:defRPr>
            </a:lvl1pPr>
          </a:lstStyle>
          <a:p>
            <a:r>
              <a:rPr lang="en-CA" smtClean="0"/>
              <a:t>Click to edit Master title style</a:t>
            </a:r>
            <a:endParaRPr lang="en-US" dirty="0"/>
          </a:p>
        </p:txBody>
      </p:sp>
      <p:sp>
        <p:nvSpPr>
          <p:cNvPr id="3" name="Content Placeholder 2"/>
          <p:cNvSpPr>
            <a:spLocks noGrp="1"/>
          </p:cNvSpPr>
          <p:nvPr>
            <p:ph idx="1"/>
          </p:nvPr>
        </p:nvSpPr>
        <p:spPr>
          <a:xfrm>
            <a:off x="4302296" y="2189895"/>
            <a:ext cx="4384504" cy="2449054"/>
          </a:xfrm>
        </p:spPr>
        <p:txBody>
          <a:bodyPr>
            <a:normAutofit/>
          </a:bodyPr>
          <a:lstStyle>
            <a:lvl1pPr>
              <a:defRPr sz="2800"/>
            </a:lvl1pPr>
            <a:lvl2pPr>
              <a:defRPr sz="2400"/>
            </a:lvl2pPr>
            <a:lvl3pPr>
              <a:defRPr sz="2000"/>
            </a:lvl3pPr>
            <a:lvl4pPr>
              <a:defRPr sz="1800"/>
            </a:lvl4pPr>
            <a:lvl5pPr>
              <a:defRPr sz="1800"/>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0" name="Picture Placeholder 9"/>
          <p:cNvSpPr>
            <a:spLocks noGrp="1"/>
          </p:cNvSpPr>
          <p:nvPr>
            <p:ph type="pic" sz="quarter" idx="10"/>
          </p:nvPr>
        </p:nvSpPr>
        <p:spPr>
          <a:xfrm>
            <a:off x="519113" y="731442"/>
            <a:ext cx="2914650" cy="3287712"/>
          </a:xfrm>
        </p:spPr>
        <p:txBody>
          <a:bodyPr/>
          <a:lstStyle/>
          <a:p>
            <a:r>
              <a:rPr lang="en-CA" smtClean="0"/>
              <a:t>Drag picture to placeholder or click icon to add</a:t>
            </a:r>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53754743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4">
    <p:spTree>
      <p:nvGrpSpPr>
        <p:cNvPr id="1" name=""/>
        <p:cNvGrpSpPr/>
        <p:nvPr/>
      </p:nvGrpSpPr>
      <p:grpSpPr>
        <a:xfrm>
          <a:off x="0" y="0"/>
          <a:ext cx="0" cy="0"/>
          <a:chOff x="0" y="0"/>
          <a:chExt cx="0" cy="0"/>
        </a:xfrm>
      </p:grpSpPr>
      <p:pic>
        <p:nvPicPr>
          <p:cNvPr id="4" name="Picture 3" descr="slide6-wimages.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519113" y="4641470"/>
            <a:ext cx="5493735" cy="1656098"/>
          </a:xfrm>
        </p:spPr>
        <p:txBody>
          <a:bodyPr>
            <a:noAutofit/>
          </a:bodyPr>
          <a:lstStyle>
            <a:lvl1pPr algn="l">
              <a:defRPr sz="4000">
                <a:solidFill>
                  <a:srgbClr val="3297A9"/>
                </a:solidFill>
              </a:defRPr>
            </a:lvl1pPr>
          </a:lstStyle>
          <a:p>
            <a:r>
              <a:rPr lang="en-CA" smtClean="0"/>
              <a:t>Click to edit Master title style</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571640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B4B49-D820-3540-9644-031EED83690F}" type="datetimeFigureOut">
              <a:rPr lang="en-US" smtClean="0"/>
              <a:pPr/>
              <a:t>9/12/12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DBF39-B756-A043-A3B1-76FDEECE037D}" type="slidenum">
              <a:rPr lang="en-US" smtClean="0"/>
              <a:pPr/>
              <a:t>‹#›</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9034555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5" r:id="rId4"/>
    <p:sldLayoutId id="2147483660" r:id="rId5"/>
    <p:sldLayoutId id="2147483666" r:id="rId6"/>
    <p:sldLayoutId id="2147483661" r:id="rId7"/>
    <p:sldLayoutId id="2147483667" r:id="rId8"/>
    <p:sldLayoutId id="2147483662" r:id="rId9"/>
    <p:sldLayoutId id="2147483668" r:id="rId10"/>
    <p:sldLayoutId id="2147483651" r:id="rId11"/>
    <p:sldLayoutId id="2147483669" r:id="rId12"/>
    <p:sldLayoutId id="2147483663" r:id="rId13"/>
    <p:sldLayoutId id="2147483670"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2.wdp"/><Relationship Id="rId5"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arthbuilder.google.com/10497219480104721454-09165464699497016914-4/map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www.davidsuzuki.org/issues/wildlife-habitat/projects/natural-capital/putting-natural-capital-on-the-map/" TargetMode="External"/><Relationship Id="rId4" Type="http://schemas.openxmlformats.org/officeDocument/2006/relationships/hyperlink" Target="http://www.davidsuzuki.org/issues/wildlife-habitat/projects/natural-capital/making-policy-live/" TargetMode="External"/><Relationship Id="rId5" Type="http://schemas.openxmlformats.org/officeDocument/2006/relationships/hyperlink" Target="http://www.youtube.com/watch?v=TartoYpK1yI"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mailto:jritchlin@davidsuzuki.org" TargetMode="External"/><Relationship Id="rId4" Type="http://schemas.openxmlformats.org/officeDocument/2006/relationships/hyperlink" Target="mailto:hhudson@davidusuzki.org"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3040" y="1739348"/>
            <a:ext cx="5926014" cy="1470025"/>
          </a:xfrm>
        </p:spPr>
        <p:txBody>
          <a:bodyPr>
            <a:noAutofit/>
          </a:bodyPr>
          <a:lstStyle/>
          <a:p>
            <a:pPr algn="r">
              <a:lnSpc>
                <a:spcPct val="80000"/>
              </a:lnSpc>
            </a:pPr>
            <a:r>
              <a:rPr lang="en-US" sz="5200" dirty="0" smtClean="0">
                <a:latin typeface="Cambria"/>
                <a:cs typeface="Cambria"/>
              </a:rPr>
              <a:t>Natural Capital</a:t>
            </a:r>
            <a:r>
              <a:rPr lang="en-US" dirty="0" smtClean="0">
                <a:latin typeface="Cambria"/>
                <a:cs typeface="Cambria"/>
              </a:rPr>
              <a:t/>
            </a:r>
            <a:br>
              <a:rPr lang="en-US" dirty="0" smtClean="0">
                <a:latin typeface="Cambria"/>
                <a:cs typeface="Cambria"/>
              </a:rPr>
            </a:br>
            <a:r>
              <a:rPr lang="en-US" sz="4000" dirty="0" smtClean="0">
                <a:latin typeface="Cambria"/>
                <a:cs typeface="Cambria"/>
              </a:rPr>
              <a:t>in the Lower Mainland</a:t>
            </a:r>
            <a:endParaRPr lang="en-US" sz="4000" dirty="0">
              <a:latin typeface="Cambria"/>
              <a:cs typeface="Cambria"/>
            </a:endParaRPr>
          </a:p>
        </p:txBody>
      </p:sp>
      <p:sp>
        <p:nvSpPr>
          <p:cNvPr id="3" name="Subtitle 2"/>
          <p:cNvSpPr>
            <a:spLocks noGrp="1"/>
          </p:cNvSpPr>
          <p:nvPr>
            <p:ph type="subTitle" idx="1"/>
          </p:nvPr>
        </p:nvSpPr>
        <p:spPr>
          <a:xfrm>
            <a:off x="2981654" y="3911599"/>
            <a:ext cx="5867400" cy="1039499"/>
          </a:xfrm>
        </p:spPr>
        <p:txBody>
          <a:bodyPr>
            <a:normAutofit/>
          </a:bodyPr>
          <a:lstStyle/>
          <a:p>
            <a:pPr>
              <a:lnSpc>
                <a:spcPct val="90000"/>
              </a:lnSpc>
            </a:pPr>
            <a:r>
              <a:rPr lang="en-US" dirty="0" smtClean="0"/>
              <a:t>Presentation for Emily Carr</a:t>
            </a:r>
            <a:endParaRPr lang="en-US"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4172039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smtClean="0"/>
              <a:t>Goals and objectives (where we’re heading)</a:t>
            </a:r>
            <a:endParaRPr lang="en-US" sz="3200" dirty="0"/>
          </a:p>
        </p:txBody>
      </p:sp>
      <p:sp>
        <p:nvSpPr>
          <p:cNvPr id="6" name="Content Placeholder 5"/>
          <p:cNvSpPr>
            <a:spLocks noGrp="1"/>
          </p:cNvSpPr>
          <p:nvPr>
            <p:ph idx="1"/>
          </p:nvPr>
        </p:nvSpPr>
        <p:spPr>
          <a:xfrm>
            <a:off x="457200" y="1224418"/>
            <a:ext cx="8229600" cy="4983877"/>
          </a:xfrm>
        </p:spPr>
        <p:txBody>
          <a:bodyPr>
            <a:normAutofit fontScale="92500"/>
          </a:bodyPr>
          <a:lstStyle/>
          <a:p>
            <a:pPr>
              <a:buNone/>
            </a:pPr>
            <a:endParaRPr lang="en-US" sz="2400" b="1" dirty="0" smtClean="0"/>
          </a:p>
          <a:p>
            <a:pPr>
              <a:buNone/>
            </a:pPr>
            <a:r>
              <a:rPr lang="en-US" sz="2400" b="1" dirty="0" smtClean="0"/>
              <a:t>Long term goals</a:t>
            </a:r>
          </a:p>
          <a:p>
            <a:pPr>
              <a:buNone/>
            </a:pPr>
            <a:endParaRPr lang="en-US" sz="2400" b="1" dirty="0" smtClean="0"/>
          </a:p>
          <a:p>
            <a:r>
              <a:rPr lang="en-US" sz="2400" dirty="0" smtClean="0">
                <a:solidFill>
                  <a:schemeClr val="bg1"/>
                </a:solidFill>
              </a:rPr>
              <a:t>To foster a stronger connection and greater awareness among urban Canadians of the importance of natural capital, and the ecosystem benefits it provides in sustaining community health and wellbeing.</a:t>
            </a:r>
          </a:p>
          <a:p>
            <a:r>
              <a:rPr lang="en-US" sz="2400" dirty="0" smtClean="0"/>
              <a:t>The highest value ecosystems within and servicing the Lower Mainland are protected</a:t>
            </a:r>
          </a:p>
          <a:p>
            <a:r>
              <a:rPr lang="en-US" sz="2400" dirty="0" smtClean="0"/>
              <a:t>High value ecosystems are connected within the Lower Mainland</a:t>
            </a:r>
          </a:p>
          <a:p>
            <a:r>
              <a:rPr lang="en-US" sz="2400" dirty="0" smtClean="0">
                <a:solidFill>
                  <a:schemeClr val="bg1"/>
                </a:solidFill>
              </a:rPr>
              <a:t>Through effective regulation, management, and/or incentive structures, the Lower Mainland is managed within a nested, multi-scale EBM framework</a:t>
            </a:r>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b="1" dirty="0" smtClean="0"/>
              <a:t/>
            </a:r>
            <a:br>
              <a:rPr lang="en-US" b="1" dirty="0" smtClean="0"/>
            </a:br>
            <a:r>
              <a:rPr lang="en-US" b="1" dirty="0" smtClean="0"/>
              <a:t>2012-2013 Objectives</a:t>
            </a:r>
            <a:br>
              <a:rPr lang="en-US" b="1" dirty="0" smtClean="0"/>
            </a:br>
            <a:endParaRPr lang="en-CA" dirty="0"/>
          </a:p>
        </p:txBody>
      </p:sp>
      <p:sp>
        <p:nvSpPr>
          <p:cNvPr id="6" name="Content Placeholder 5"/>
          <p:cNvSpPr>
            <a:spLocks noGrp="1"/>
          </p:cNvSpPr>
          <p:nvPr>
            <p:ph idx="1"/>
          </p:nvPr>
        </p:nvSpPr>
        <p:spPr>
          <a:xfrm>
            <a:off x="457200" y="1224418"/>
            <a:ext cx="8229600" cy="4695119"/>
          </a:xfrm>
        </p:spPr>
        <p:txBody>
          <a:bodyPr>
            <a:normAutofit/>
          </a:bodyPr>
          <a:lstStyle/>
          <a:p>
            <a:pPr>
              <a:buNone/>
            </a:pPr>
            <a:endParaRPr lang="en-US" sz="2400" b="1" dirty="0" smtClean="0"/>
          </a:p>
          <a:p>
            <a:r>
              <a:rPr lang="en-US" dirty="0" smtClean="0">
                <a:solidFill>
                  <a:schemeClr val="bg1"/>
                </a:solidFill>
              </a:rPr>
              <a:t>Re-establish a strong commitment by municipal decision-makers to protecting high value natural capital areas and their connectivity</a:t>
            </a:r>
          </a:p>
          <a:p>
            <a:r>
              <a:rPr lang="en-US" dirty="0" smtClean="0">
                <a:solidFill>
                  <a:schemeClr val="bg1"/>
                </a:solidFill>
              </a:rPr>
              <a:t>Natural Capital Accounts – Municipal decision-makers begin ongoing reporting of Natural Capital values</a:t>
            </a:r>
          </a:p>
          <a:p>
            <a:r>
              <a:rPr lang="en-US" dirty="0" smtClean="0">
                <a:solidFill>
                  <a:schemeClr val="bg1"/>
                </a:solidFill>
              </a:rPr>
              <a:t>Identify funding mechanisms to enhance protection of high value</a:t>
            </a:r>
            <a:r>
              <a:rPr lang="en-US" sz="2400" dirty="0" smtClean="0">
                <a:solidFill>
                  <a:schemeClr val="bg1"/>
                </a:solidFill>
              </a:rPr>
              <a:t> ecosystems, particularly wetlands</a:t>
            </a:r>
            <a:endParaRPr lang="en-CA"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 y="352790"/>
            <a:ext cx="9144000" cy="1143000"/>
          </a:xfrm>
        </p:spPr>
        <p:txBody>
          <a:bodyPr>
            <a:noAutofit/>
          </a:bodyPr>
          <a:lstStyle/>
          <a:p>
            <a:pPr algn="ctr"/>
            <a:r>
              <a:rPr lang="pl-PL" dirty="0" smtClean="0">
                <a:latin typeface="Cambria"/>
                <a:cs typeface="Cambria"/>
              </a:rPr>
              <a:t>PE Projects</a:t>
            </a:r>
            <a:endParaRPr lang="en-US" dirty="0">
              <a:latin typeface="Cambria"/>
              <a:cs typeface="Cambria"/>
            </a:endParaRPr>
          </a:p>
        </p:txBody>
      </p:sp>
      <p:sp>
        <p:nvSpPr>
          <p:cNvPr id="3" name="Content Placeholder 2"/>
          <p:cNvSpPr>
            <a:spLocks noGrp="1"/>
          </p:cNvSpPr>
          <p:nvPr>
            <p:ph idx="1"/>
          </p:nvPr>
        </p:nvSpPr>
        <p:spPr>
          <a:xfrm>
            <a:off x="457200" y="1502510"/>
            <a:ext cx="8229600" cy="2663090"/>
          </a:xfrm>
        </p:spPr>
        <p:txBody>
          <a:bodyPr>
            <a:noAutofit/>
          </a:bodyPr>
          <a:lstStyle/>
          <a:p>
            <a:pPr lvl="1">
              <a:buFont typeface="Arial"/>
              <a:buChar char="•"/>
            </a:pPr>
            <a:r>
              <a:rPr lang="fr-FR" sz="2400" dirty="0" smtClean="0"/>
              <a:t>Meetings and workshops </a:t>
            </a:r>
            <a:r>
              <a:rPr lang="fr-FR" sz="2400" dirty="0" err="1" smtClean="0"/>
              <a:t>with</a:t>
            </a:r>
            <a:r>
              <a:rPr lang="fr-FR" sz="2400" dirty="0" smtClean="0"/>
              <a:t> </a:t>
            </a:r>
            <a:r>
              <a:rPr lang="fr-FR" sz="2400" dirty="0" err="1" smtClean="0"/>
              <a:t>regional</a:t>
            </a:r>
            <a:r>
              <a:rPr lang="fr-FR" sz="2400" dirty="0" smtClean="0"/>
              <a:t> </a:t>
            </a:r>
            <a:r>
              <a:rPr lang="fr-FR" sz="2400" dirty="0" err="1" smtClean="0"/>
              <a:t>government</a:t>
            </a:r>
            <a:r>
              <a:rPr lang="fr-FR" sz="2400" dirty="0" smtClean="0"/>
              <a:t>, First Nations, and </a:t>
            </a:r>
            <a:r>
              <a:rPr lang="fr-FR" sz="2400" dirty="0" err="1" smtClean="0"/>
              <a:t>industry</a:t>
            </a:r>
            <a:endParaRPr lang="fr-FR" sz="2400" dirty="0" smtClean="0"/>
          </a:p>
          <a:p>
            <a:pPr lvl="1">
              <a:buFont typeface="Arial"/>
              <a:buChar char="•"/>
            </a:pPr>
            <a:r>
              <a:rPr lang="fr-FR" sz="2400" dirty="0" smtClean="0"/>
              <a:t>Support </a:t>
            </a:r>
            <a:r>
              <a:rPr lang="fr-FR" sz="2400" dirty="0" err="1" smtClean="0"/>
              <a:t>wetland</a:t>
            </a:r>
            <a:r>
              <a:rPr lang="fr-FR" sz="2400" dirty="0" smtClean="0"/>
              <a:t> leaders</a:t>
            </a:r>
          </a:p>
          <a:p>
            <a:pPr lvl="1">
              <a:buFont typeface="Arial"/>
              <a:buChar char="•"/>
            </a:pPr>
            <a:r>
              <a:rPr lang="fr-FR" sz="2400" dirty="0" smtClean="0"/>
              <a:t>Social media: Natural Capital </a:t>
            </a:r>
            <a:r>
              <a:rPr lang="fr-FR" sz="2400" dirty="0" err="1" smtClean="0"/>
              <a:t>Map</a:t>
            </a:r>
            <a:r>
              <a:rPr lang="fr-FR" sz="2400" dirty="0" smtClean="0"/>
              <a:t>, Emily Carr </a:t>
            </a:r>
            <a:r>
              <a:rPr lang="fr-FR" sz="2400" dirty="0" err="1" smtClean="0"/>
              <a:t>partnership</a:t>
            </a:r>
            <a:r>
              <a:rPr lang="fr-FR" sz="2400" dirty="0" smtClean="0"/>
              <a:t>, blogs, </a:t>
            </a:r>
            <a:r>
              <a:rPr lang="fr-FR" sz="2400" dirty="0" err="1" smtClean="0"/>
              <a:t>op-eds</a:t>
            </a:r>
            <a:r>
              <a:rPr lang="fr-FR" sz="2400" dirty="0" smtClean="0"/>
              <a:t>, </a:t>
            </a:r>
            <a:r>
              <a:rPr lang="fr-FR" sz="2400" dirty="0" err="1" smtClean="0"/>
              <a:t>facebook</a:t>
            </a:r>
            <a:r>
              <a:rPr lang="fr-FR" sz="2400" dirty="0" smtClean="0"/>
              <a:t>, </a:t>
            </a:r>
            <a:r>
              <a:rPr lang="fr-FR" sz="2400" dirty="0" err="1" smtClean="0"/>
              <a:t>etc</a:t>
            </a:r>
            <a:endParaRPr lang="fr-FR" sz="2400" dirty="0" smtClean="0"/>
          </a:p>
          <a:p>
            <a:pPr lvl="1">
              <a:buNone/>
            </a:pPr>
            <a:endParaRPr lang="en-US" sz="3200"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514671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orest - Neil1877 adjusted.jpg"/>
          <p:cNvPicPr>
            <a:picLocks noChangeAspect="1"/>
          </p:cNvPicPr>
          <p:nvPr/>
        </p:nvPicPr>
        <p:blipFill>
          <a:blip r:embed="rId3">
            <a:alphaModFix/>
            <a:grayscl/>
            <a:extLst>
              <a:ext uri="{BEBA8EAE-BF5A-486C-A8C5-ECC9F3942E4B}">
                <a14:imgProps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14:imgLayer r:embed="rId4">
                    <a14:imgEffect>
                      <a14:sharpenSoften amount="100000"/>
                    </a14:imgEffect>
                    <a14:imgEffect>
                      <a14:colorTemperature colorTemp="4761"/>
                    </a14:imgEffect>
                    <a14:imgEffect>
                      <a14:saturation sat="187000"/>
                    </a14:imgEffect>
                    <a14:imgEffect>
                      <a14:brightnessContrast contrast="-26000"/>
                    </a14:imgEffect>
                  </a14:imgLayer>
                </a14:imgProps>
              </a:ex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645504" y="-44579"/>
            <a:ext cx="10424504" cy="6922522"/>
          </a:xfrm>
          <a:prstGeom prst="rect">
            <a:avLst/>
          </a:prstGeom>
          <a:solidFill>
            <a:schemeClr val="accent1">
              <a:alpha val="0"/>
            </a:schemeClr>
          </a:solidFill>
        </p:spPr>
      </p:pic>
      <p:pic>
        <p:nvPicPr>
          <p:cNvPr id="3" name="Picture 2" descr="slide7-trans.png"/>
          <p:cNvPicPr>
            <a:picLocks noChangeAspect="1"/>
          </p:cNvPicPr>
          <p:nvPr/>
        </p:nvPicPr>
        <p:blipFill>
          <a:blip r:embed="rId5" cstate="screen">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tretch>
            <a:fillRect/>
          </a:stretch>
        </p:blipFill>
        <p:spPr>
          <a:xfrm>
            <a:off x="2344614" y="3186724"/>
            <a:ext cx="6921892" cy="3319585"/>
          </a:xfrm>
          <a:prstGeom prst="rect">
            <a:avLst/>
          </a:prstGeom>
        </p:spPr>
      </p:pic>
      <p:sp>
        <p:nvSpPr>
          <p:cNvPr id="2" name="Title 1"/>
          <p:cNvSpPr>
            <a:spLocks noGrp="1"/>
          </p:cNvSpPr>
          <p:nvPr>
            <p:ph type="title"/>
          </p:nvPr>
        </p:nvSpPr>
        <p:spPr>
          <a:xfrm>
            <a:off x="3368055" y="3938283"/>
            <a:ext cx="5520417" cy="778388"/>
          </a:xfrm>
        </p:spPr>
        <p:txBody>
          <a:bodyPr/>
          <a:lstStyle/>
          <a:p>
            <a:pPr>
              <a:lnSpc>
                <a:spcPct val="80000"/>
              </a:lnSpc>
            </a:pPr>
            <a:r>
              <a:rPr lang="en-US" cap="none" dirty="0" smtClean="0">
                <a:latin typeface="Cambria"/>
              </a:rPr>
              <a:t>Where your work fits in:</a:t>
            </a:r>
            <a:endParaRPr lang="en-US" cap="none" dirty="0">
              <a:latin typeface="Cambria"/>
            </a:endParaRPr>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643039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Vancouver’s Wetlands</a:t>
            </a:r>
            <a:endParaRPr lang="en-US" dirty="0"/>
          </a:p>
        </p:txBody>
      </p:sp>
      <p:sp>
        <p:nvSpPr>
          <p:cNvPr id="7" name="Content Placeholder 6"/>
          <p:cNvSpPr>
            <a:spLocks noGrp="1"/>
          </p:cNvSpPr>
          <p:nvPr>
            <p:ph idx="1"/>
          </p:nvPr>
        </p:nvSpPr>
        <p:spPr/>
        <p:txBody>
          <a:bodyPr/>
          <a:lstStyle/>
          <a:p>
            <a:pPr>
              <a:buNone/>
            </a:pPr>
            <a:r>
              <a:rPr lang="en-US" dirty="0" smtClean="0">
                <a:hlinkClick r:id="rId3"/>
              </a:rPr>
              <a:t>https://earthbuilder.google.com/10497219480104721454-09165464699497016914-4/mapview/</a:t>
            </a:r>
            <a:r>
              <a:rPr lang="en-US" dirty="0" smtClean="0"/>
              <a:t>.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Key Audiences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Metro Vancouver residents (primary)</a:t>
            </a:r>
          </a:p>
          <a:p>
            <a:r>
              <a:rPr lang="en-US" dirty="0" smtClean="0"/>
              <a:t>Lower Mainland residents (primary)</a:t>
            </a:r>
          </a:p>
          <a:p>
            <a:r>
              <a:rPr lang="en-US" dirty="0" smtClean="0"/>
              <a:t>Local governments (secondary)</a:t>
            </a:r>
          </a:p>
          <a:p>
            <a:r>
              <a:rPr lang="en-US" dirty="0" smtClean="0"/>
              <a:t>Industry &amp; business (secondary)</a:t>
            </a:r>
          </a:p>
          <a:p>
            <a:pPr lvl="1">
              <a:buFont typeface="Arial"/>
              <a:buChar char="•"/>
            </a:pPr>
            <a:endParaRPr lang="en-US" dirty="0" smtClean="0"/>
          </a:p>
          <a:p>
            <a:pPr lvl="1">
              <a:buNone/>
            </a:pPr>
            <a:endParaRPr lang="en-US" dirty="0" smtClean="0"/>
          </a:p>
          <a:p>
            <a:pPr lvl="2">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Key messages</a:t>
            </a:r>
            <a:endParaRPr lang="en-US" dirty="0"/>
          </a:p>
        </p:txBody>
      </p:sp>
      <p:sp>
        <p:nvSpPr>
          <p:cNvPr id="3" name="Content Placeholder 2"/>
          <p:cNvSpPr>
            <a:spLocks noGrp="1"/>
          </p:cNvSpPr>
          <p:nvPr>
            <p:ph idx="1"/>
          </p:nvPr>
        </p:nvSpPr>
        <p:spPr/>
        <p:txBody>
          <a:bodyPr>
            <a:normAutofit fontScale="92500" lnSpcReduction="20000"/>
          </a:bodyPr>
          <a:lstStyle/>
          <a:p>
            <a:pPr lvl="0"/>
            <a:r>
              <a:rPr lang="en-CA" dirty="0" smtClean="0"/>
              <a:t>There is no right way to value nature, but there is a wrong way</a:t>
            </a:r>
          </a:p>
          <a:p>
            <a:pPr lvl="0"/>
            <a:r>
              <a:rPr lang="en-CA" dirty="0" smtClean="0"/>
              <a:t>Nature exists in our cities</a:t>
            </a:r>
          </a:p>
          <a:p>
            <a:pPr lvl="0"/>
            <a:r>
              <a:rPr lang="en-CA" dirty="0" smtClean="0"/>
              <a:t>The economy exists within nature and must respect its limits</a:t>
            </a:r>
          </a:p>
          <a:p>
            <a:pPr lvl="0"/>
            <a:endParaRPr lang="en-CA" dirty="0" smtClean="0"/>
          </a:p>
          <a:p>
            <a:pPr lvl="0"/>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0000"/>
              </a:lnSpc>
            </a:pPr>
            <a:r>
              <a:rPr lang="pl-PL" sz="3600" dirty="0" smtClean="0">
                <a:latin typeface="Cambria"/>
                <a:cs typeface="Cambria"/>
              </a:rPr>
              <a:t>Possible venues for your work:</a:t>
            </a:r>
            <a:endParaRPr lang="en-US" sz="3600" dirty="0">
              <a:latin typeface="Cambria"/>
              <a:cs typeface="Cambria"/>
            </a:endParaRPr>
          </a:p>
        </p:txBody>
      </p:sp>
      <p:sp>
        <p:nvSpPr>
          <p:cNvPr id="3" name="Content Placeholder 2"/>
          <p:cNvSpPr>
            <a:spLocks noGrp="1"/>
          </p:cNvSpPr>
          <p:nvPr>
            <p:ph idx="1"/>
          </p:nvPr>
        </p:nvSpPr>
        <p:spPr>
          <a:xfrm>
            <a:off x="457200" y="1140758"/>
            <a:ext cx="8229600" cy="2331975"/>
          </a:xfrm>
        </p:spPr>
        <p:txBody>
          <a:bodyPr>
            <a:noAutofit/>
          </a:bodyPr>
          <a:lstStyle/>
          <a:p>
            <a:pPr lvl="0"/>
            <a:r>
              <a:rPr lang="en-US" sz="2000" dirty="0" err="1" smtClean="0"/>
              <a:t>NatCapMapApp</a:t>
            </a:r>
            <a:r>
              <a:rPr lang="en-US" sz="2000" dirty="0" smtClean="0"/>
              <a:t>: </a:t>
            </a:r>
            <a:r>
              <a:rPr lang="en-US" sz="2000" dirty="0" err="1" smtClean="0">
                <a:hlinkClick r:id="rId3"/>
              </a:rPr>
              <a:t>http://www.davidsuzuki.org/issues/wildlife-habitat/projects/natural-capital/putting-natural-capital-on-the-map/</a:t>
            </a:r>
            <a:r>
              <a:rPr lang="en-US" sz="2000" dirty="0" err="1" smtClean="0"/>
              <a:t>.</a:t>
            </a:r>
            <a:r>
              <a:rPr lang="en-US" sz="2000" dirty="0" smtClean="0"/>
              <a:t> </a:t>
            </a:r>
          </a:p>
          <a:p>
            <a:r>
              <a:rPr lang="en-US" sz="2000" dirty="0" smtClean="0"/>
              <a:t>Making Policy Live: </a:t>
            </a:r>
            <a:r>
              <a:rPr lang="en-US" sz="2000" dirty="0" err="1" smtClean="0">
                <a:hlinkClick r:id="rId4"/>
              </a:rPr>
              <a:t>http://www.davidsuzuki.org/issues/wildlife-habitat/projects/natural-capital/making-policy-live/</a:t>
            </a:r>
            <a:r>
              <a:rPr lang="en-US" sz="2000" dirty="0" err="1" smtClean="0"/>
              <a:t>.</a:t>
            </a:r>
            <a:r>
              <a:rPr lang="en-US" sz="2000" dirty="0" smtClean="0"/>
              <a:t> </a:t>
            </a:r>
          </a:p>
          <a:p>
            <a:pPr lvl="0"/>
            <a:r>
              <a:rPr lang="en-US" sz="2000" dirty="0" smtClean="0"/>
              <a:t>Other?: </a:t>
            </a:r>
            <a:r>
              <a:rPr lang="en-US" sz="2000" dirty="0" smtClean="0">
                <a:hlinkClick r:id="rId5"/>
              </a:rPr>
              <a:t>http://www.youtube.com/watch?v=TartoYpK1yI</a:t>
            </a:r>
            <a:r>
              <a:rPr lang="en-US" sz="2000" dirty="0" smtClean="0"/>
              <a:t>. </a:t>
            </a:r>
            <a:endParaRPr lang="en-US" sz="2000" dirty="0"/>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88969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1654" y="322857"/>
            <a:ext cx="5867400" cy="1485138"/>
          </a:xfrm>
        </p:spPr>
        <p:txBody>
          <a:bodyPr>
            <a:noAutofit/>
          </a:bodyPr>
          <a:lstStyle/>
          <a:p>
            <a:pPr>
              <a:lnSpc>
                <a:spcPct val="80000"/>
              </a:lnSpc>
            </a:pPr>
            <a:r>
              <a:rPr lang="en-US" sz="4800" dirty="0" smtClean="0">
                <a:latin typeface="Cambria"/>
                <a:cs typeface="Cambria"/>
              </a:rPr>
              <a:t>Thank you</a:t>
            </a:r>
            <a:endParaRPr lang="en-US" sz="3600" dirty="0">
              <a:latin typeface="Cambria"/>
              <a:cs typeface="Cambria"/>
            </a:endParaRPr>
          </a:p>
        </p:txBody>
      </p:sp>
      <p:sp>
        <p:nvSpPr>
          <p:cNvPr id="4" name="Subtitle 3"/>
          <p:cNvSpPr>
            <a:spLocks noGrp="1"/>
          </p:cNvSpPr>
          <p:nvPr>
            <p:ph type="subTitle" idx="1"/>
          </p:nvPr>
        </p:nvSpPr>
        <p:spPr>
          <a:xfrm>
            <a:off x="2981654" y="1506662"/>
            <a:ext cx="5867400" cy="3307672"/>
          </a:xfrm>
        </p:spPr>
        <p:txBody>
          <a:bodyPr>
            <a:normAutofit/>
          </a:bodyPr>
          <a:lstStyle/>
          <a:p>
            <a:r>
              <a:rPr lang="en-CA" sz="2400" dirty="0" smtClean="0"/>
              <a:t>Michelle Molnar</a:t>
            </a:r>
          </a:p>
          <a:p>
            <a:r>
              <a:rPr lang="en-CA" sz="2400" i="1" dirty="0" smtClean="0">
                <a:hlinkClick r:id="rId3"/>
              </a:rPr>
              <a:t>mmolnar@davidsuzuki.org</a:t>
            </a:r>
            <a:endParaRPr lang="en-CA" sz="2400" i="1" dirty="0" smtClean="0"/>
          </a:p>
          <a:p>
            <a:r>
              <a:rPr lang="en-CA" sz="2400" i="1" dirty="0" smtClean="0"/>
              <a:t>(604) 732 4228  ext. 1259</a:t>
            </a:r>
          </a:p>
          <a:p>
            <a:endParaRPr lang="en-CA" sz="2400" i="1" dirty="0" smtClean="0"/>
          </a:p>
          <a:p>
            <a:r>
              <a:rPr lang="en-CA" sz="2400" dirty="0" smtClean="0"/>
              <a:t>Heidi Hudson</a:t>
            </a:r>
          </a:p>
          <a:p>
            <a:r>
              <a:rPr lang="en-CA" sz="2400" dirty="0" smtClean="0">
                <a:hlinkClick r:id="rId4"/>
              </a:rPr>
              <a:t>hhudson@davidusuzki.org</a:t>
            </a:r>
            <a:endParaRPr lang="en-CA" sz="2400" dirty="0" smtClean="0"/>
          </a:p>
          <a:p>
            <a:r>
              <a:rPr lang="en-CA" sz="2400" dirty="0" smtClean="0"/>
              <a:t> (604) 732 4228 ext. 1241</a:t>
            </a:r>
          </a:p>
          <a:p>
            <a:endParaRPr lang="en-CA" sz="2400" i="1" dirty="0" smtClean="0"/>
          </a:p>
          <a:p>
            <a:endParaRPr lang="en-CA" sz="2400" i="1" dirty="0"/>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4045544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bit about DSF</a:t>
            </a:r>
            <a:endParaRPr lang="en-US" dirty="0"/>
          </a:p>
        </p:txBody>
      </p:sp>
      <p:pic>
        <p:nvPicPr>
          <p:cNvPr id="6" name="Content Placeholder 5" descr="DSF.jpg"/>
          <p:cNvPicPr>
            <a:picLocks noGrp="1" noChangeAspect="1"/>
          </p:cNvPicPr>
          <p:nvPr>
            <p:ph idx="1"/>
          </p:nvPr>
        </p:nvPicPr>
        <p:blipFill>
          <a:blip r:embed="rId3"/>
          <a:srcRect l="-75939" r="-75939"/>
          <a:stretch>
            <a:fillRect/>
          </a:stretch>
        </p:blip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Natural Capital and Ecosystem Services</a:t>
            </a:r>
            <a:endParaRPr lang="en-US" dirty="0"/>
          </a:p>
        </p:txBody>
      </p:sp>
      <p:sp>
        <p:nvSpPr>
          <p:cNvPr id="14" name="Content Placeholder 13"/>
          <p:cNvSpPr>
            <a:spLocks noGrp="1"/>
          </p:cNvSpPr>
          <p:nvPr>
            <p:ph idx="1"/>
          </p:nvPr>
        </p:nvSpPr>
        <p:spPr/>
        <p:txBody>
          <a:bodyPr>
            <a:normAutofit fontScale="85000" lnSpcReduction="20000"/>
          </a:bodyPr>
          <a:lstStyle/>
          <a:p>
            <a:pPr>
              <a:buNone/>
            </a:pPr>
            <a:r>
              <a:rPr lang="en-US" dirty="0" smtClean="0"/>
              <a:t>Ecosystem Services are the benefits of nature.</a:t>
            </a:r>
          </a:p>
          <a:p>
            <a:pPr>
              <a:buNone/>
            </a:pPr>
            <a:r>
              <a:rPr lang="en-US" dirty="0" smtClean="0"/>
              <a:t>Natural Capital is the land, air, water, living organisms and all formations of the Earth's biosphere that provide us with ecosystem goods and services imperative for survival and well-being.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42640" y="4623761"/>
            <a:ext cx="5520417" cy="1362075"/>
          </a:xfrm>
        </p:spPr>
        <p:txBody>
          <a:bodyPr/>
          <a:lstStyle/>
          <a:p>
            <a:pPr>
              <a:lnSpc>
                <a:spcPct val="80000"/>
              </a:lnSpc>
            </a:pPr>
            <a:r>
              <a:rPr lang="en-US" sz="5400" cap="none" dirty="0" smtClean="0">
                <a:latin typeface="Cambria"/>
                <a:cs typeface="Cambria"/>
              </a:rPr>
              <a:t>Does money </a:t>
            </a:r>
            <a:br>
              <a:rPr lang="en-US" sz="5400" cap="none" dirty="0" smtClean="0">
                <a:latin typeface="Cambria"/>
                <a:cs typeface="Cambria"/>
              </a:rPr>
            </a:br>
            <a:r>
              <a:rPr lang="en-US" sz="5400" cap="none" dirty="0" smtClean="0">
                <a:latin typeface="Cambria"/>
                <a:cs typeface="Cambria"/>
              </a:rPr>
              <a:t>grow on trees?</a:t>
            </a:r>
            <a:endParaRPr lang="en-US" sz="5400" cap="none" dirty="0">
              <a:latin typeface="Cambria"/>
              <a:cs typeface="Cambria"/>
            </a:endParaRPr>
          </a:p>
        </p:txBody>
      </p:sp>
      <p:sp>
        <p:nvSpPr>
          <p:cNvPr id="3" name="TextBox 2"/>
          <p:cNvSpPr txBox="1"/>
          <p:nvPr/>
        </p:nvSpPr>
        <p:spPr>
          <a:xfrm>
            <a:off x="11938000" y="2676769"/>
            <a:ext cx="184666" cy="369332"/>
          </a:xfrm>
          <a:prstGeom prst="rect">
            <a:avLst/>
          </a:prstGeom>
          <a:noFill/>
        </p:spPr>
        <p:txBody>
          <a:bodyPr wrap="none" rtlCol="0">
            <a:spAutoFit/>
          </a:bodyPr>
          <a:lstStyle/>
          <a:p>
            <a:endParaRPr lang="en-US" dirty="0"/>
          </a:p>
        </p:txBody>
      </p:sp>
      <p:sp>
        <p:nvSpPr>
          <p:cNvPr id="6" name="TextBox 5"/>
          <p:cNvSpPr txBox="1"/>
          <p:nvPr/>
        </p:nvSpPr>
        <p:spPr>
          <a:xfrm>
            <a:off x="11898923" y="3634154"/>
            <a:ext cx="184666" cy="369332"/>
          </a:xfrm>
          <a:prstGeom prst="rect">
            <a:avLst/>
          </a:prstGeom>
          <a:noFill/>
        </p:spPr>
        <p:txBody>
          <a:bodyPr wrap="none" rtlCol="0">
            <a:spAutoFit/>
          </a:bodyPr>
          <a:lstStyle/>
          <a:p>
            <a:endParaRPr lang="en-US" dirty="0"/>
          </a:p>
        </p:txBody>
      </p:sp>
      <p:pic>
        <p:nvPicPr>
          <p:cNvPr id="7" name="Picture 6" descr="Dina Cortez Credit.jpg"/>
          <p:cNvPicPr>
            <a:picLocks noChangeAspect="1"/>
          </p:cNvPicPr>
          <p:nvPr/>
        </p:nvPicPr>
        <p:blipFill>
          <a:blip r:embed="rId3"/>
          <a:stretch>
            <a:fillRect/>
          </a:stretch>
        </p:blipFill>
        <p:spPr>
          <a:xfrm>
            <a:off x="0" y="379511"/>
            <a:ext cx="9144000" cy="6098977"/>
          </a:xfrm>
          <a:prstGeom prst="rect">
            <a:avLst/>
          </a:prstGeom>
        </p:spPr>
      </p:pic>
      <p:sp>
        <p:nvSpPr>
          <p:cNvPr id="11" name="Rectangle 10"/>
          <p:cNvSpPr/>
          <p:nvPr/>
        </p:nvSpPr>
        <p:spPr>
          <a:xfrm>
            <a:off x="1732547" y="0"/>
            <a:ext cx="5833538" cy="451406"/>
          </a:xfrm>
          <a:prstGeom prst="rect">
            <a:avLst/>
          </a:prstGeom>
        </p:spPr>
        <p:txBody>
          <a:bodyPr wrap="square">
            <a:spAutoFit/>
          </a:bodyPr>
          <a:lstStyle/>
          <a:p>
            <a:pPr algn="ctr">
              <a:lnSpc>
                <a:spcPct val="80000"/>
              </a:lnSpc>
            </a:pPr>
            <a:r>
              <a:rPr lang="en-US" sz="2800" b="1" dirty="0" smtClean="0">
                <a:solidFill>
                  <a:schemeClr val="accent3"/>
                </a:solidFill>
                <a:latin typeface="Cambria"/>
                <a:cs typeface="Cambria"/>
              </a:rPr>
              <a:t>Why put a price on nature?</a:t>
            </a:r>
            <a:endParaRPr lang="en-US" sz="2800" b="1" dirty="0">
              <a:solidFill>
                <a:schemeClr val="accent3"/>
              </a:solidFill>
              <a:latin typeface="Cambria"/>
              <a:cs typeface="Cambria"/>
            </a:endParaRPr>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542406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lickr-zJMac--robin eggs.jpg"/>
          <p:cNvPicPr>
            <a:picLocks noChangeAspect="1"/>
          </p:cNvPicPr>
          <p:nvPr/>
        </p:nvPicPr>
        <p:blipFill rotWithShape="1">
          <a:blip r:embed="rId3" cstate="screen">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rcRect t="-11428"/>
          <a:stretch/>
        </p:blipFill>
        <p:spPr>
          <a:xfrm>
            <a:off x="0" y="0"/>
            <a:ext cx="9144000" cy="6857999"/>
          </a:xfrm>
          <a:prstGeom prst="rect">
            <a:avLst/>
          </a:prstGeom>
        </p:spPr>
      </p:pic>
      <p:pic>
        <p:nvPicPr>
          <p:cNvPr id="12" name="Picture 11" descr="slide7-trans.png"/>
          <p:cNvPicPr>
            <a:picLocks noChangeAspect="1"/>
          </p:cNvPicPr>
          <p:nvPr/>
        </p:nvPicPr>
        <p:blipFill rotWithShape="1">
          <a:blip r:embed="rId4" cstate="screen">
            <a:alphaModFix/>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a:ext>
            </a:extLst>
          </a:blip>
          <a:srcRect/>
          <a:stretch/>
        </p:blipFill>
        <p:spPr>
          <a:xfrm rot="10800000">
            <a:off x="-1" y="-4"/>
            <a:ext cx="9181142" cy="1609166"/>
          </a:xfrm>
          <a:prstGeom prst="rect">
            <a:avLst/>
          </a:prstGeom>
        </p:spPr>
      </p:pic>
      <p:pic>
        <p:nvPicPr>
          <p:cNvPr id="7" name="Picture 6" descr="blue-bar-round.png"/>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a:off x="4908374" y="2362315"/>
            <a:ext cx="4025728" cy="3602873"/>
          </a:xfrm>
          <a:prstGeom prst="rect">
            <a:avLst/>
          </a:prstGeom>
        </p:spPr>
      </p:pic>
      <p:sp>
        <p:nvSpPr>
          <p:cNvPr id="2" name="Title 1"/>
          <p:cNvSpPr>
            <a:spLocks noGrp="1"/>
          </p:cNvSpPr>
          <p:nvPr>
            <p:ph type="title"/>
          </p:nvPr>
        </p:nvSpPr>
        <p:spPr>
          <a:xfrm>
            <a:off x="5158151" y="2500924"/>
            <a:ext cx="3927232" cy="3399692"/>
          </a:xfrm>
        </p:spPr>
        <p:txBody>
          <a:bodyPr/>
          <a:lstStyle/>
          <a:p>
            <a:pPr marL="0" indent="0">
              <a:lnSpc>
                <a:spcPct val="90000"/>
              </a:lnSpc>
            </a:pPr>
            <a:r>
              <a:rPr lang="de-DE" sz="3600" dirty="0" err="1">
                <a:solidFill>
                  <a:srgbClr val="FFFFFF"/>
                </a:solidFill>
              </a:rPr>
              <a:t>Valuing</a:t>
            </a:r>
            <a:r>
              <a:rPr lang="de-DE" sz="3600" dirty="0">
                <a:solidFill>
                  <a:srgbClr val="FFFFFF"/>
                </a:solidFill>
              </a:rPr>
              <a:t> </a:t>
            </a:r>
            <a:r>
              <a:rPr lang="de-DE" sz="3600" dirty="0" err="1" smtClean="0">
                <a:solidFill>
                  <a:srgbClr val="FFFFFF"/>
                </a:solidFill>
              </a:rPr>
              <a:t>nature’s</a:t>
            </a:r>
            <a:r>
              <a:rPr lang="de-DE" sz="3600" dirty="0" smtClean="0">
                <a:solidFill>
                  <a:srgbClr val="FFFFFF"/>
                </a:solidFill>
              </a:rPr>
              <a:t> </a:t>
            </a:r>
            <a:r>
              <a:rPr lang="de-DE" sz="3600" dirty="0" err="1" smtClean="0">
                <a:solidFill>
                  <a:srgbClr val="FFFFFF"/>
                </a:solidFill>
              </a:rPr>
              <a:t>benefits</a:t>
            </a:r>
            <a:r>
              <a:rPr lang="de-DE" sz="3600" dirty="0" smtClean="0">
                <a:solidFill>
                  <a:srgbClr val="FFFFFF"/>
                </a:solidFill>
              </a:rPr>
              <a:t> in </a:t>
            </a:r>
            <a:br>
              <a:rPr lang="de-DE" sz="3600" dirty="0" smtClean="0">
                <a:solidFill>
                  <a:srgbClr val="FFFFFF"/>
                </a:solidFill>
              </a:rPr>
            </a:br>
            <a:r>
              <a:rPr lang="de-DE" sz="3600" dirty="0" err="1" smtClean="0">
                <a:solidFill>
                  <a:srgbClr val="FFFFFF"/>
                </a:solidFill>
              </a:rPr>
              <a:t>economic</a:t>
            </a:r>
            <a:r>
              <a:rPr lang="de-DE" sz="3600" dirty="0" smtClean="0">
                <a:solidFill>
                  <a:srgbClr val="FFFFFF"/>
                </a:solidFill>
              </a:rPr>
              <a:t> </a:t>
            </a:r>
            <a:r>
              <a:rPr lang="de-DE" sz="3600" dirty="0" err="1">
                <a:solidFill>
                  <a:srgbClr val="FFFFFF"/>
                </a:solidFill>
              </a:rPr>
              <a:t>terms</a:t>
            </a:r>
            <a:r>
              <a:rPr lang="de-DE" sz="3600" dirty="0">
                <a:solidFill>
                  <a:srgbClr val="FFFFFF"/>
                </a:solidFill>
              </a:rPr>
              <a:t> </a:t>
            </a:r>
            <a:r>
              <a:rPr lang="de-DE" sz="3600" dirty="0" smtClean="0">
                <a:solidFill>
                  <a:srgbClr val="FFFFFF"/>
                </a:solidFill>
              </a:rPr>
              <a:t/>
            </a:r>
            <a:br>
              <a:rPr lang="de-DE" sz="3600" dirty="0" smtClean="0">
                <a:solidFill>
                  <a:srgbClr val="FFFFFF"/>
                </a:solidFill>
              </a:rPr>
            </a:br>
            <a:r>
              <a:rPr lang="de-DE" sz="3600" dirty="0" err="1" smtClean="0">
                <a:solidFill>
                  <a:srgbClr val="FFFFFF"/>
                </a:solidFill>
              </a:rPr>
              <a:t>is</a:t>
            </a:r>
            <a:r>
              <a:rPr lang="de-DE" sz="3600" dirty="0" smtClean="0">
                <a:solidFill>
                  <a:srgbClr val="FFFFFF"/>
                </a:solidFill>
              </a:rPr>
              <a:t> </a:t>
            </a:r>
            <a:r>
              <a:rPr lang="de-DE" sz="3600" dirty="0">
                <a:solidFill>
                  <a:srgbClr val="FFFFFF"/>
                </a:solidFill>
              </a:rPr>
              <a:t>a </a:t>
            </a:r>
            <a:r>
              <a:rPr lang="de-DE" sz="3600" dirty="0" err="1" smtClean="0">
                <a:solidFill>
                  <a:srgbClr val="FFFFFF"/>
                </a:solidFill>
              </a:rPr>
              <a:t>tool</a:t>
            </a:r>
            <a:r>
              <a:rPr lang="de-DE" sz="3600" dirty="0" smtClean="0">
                <a:solidFill>
                  <a:srgbClr val="FFFFFF"/>
                </a:solidFill>
              </a:rPr>
              <a:t> </a:t>
            </a:r>
            <a:r>
              <a:rPr lang="de-DE" sz="3600" dirty="0" err="1" smtClean="0">
                <a:solidFill>
                  <a:srgbClr val="FFFFFF"/>
                </a:solidFill>
              </a:rPr>
              <a:t>to</a:t>
            </a:r>
            <a:r>
              <a:rPr lang="de-DE" sz="3600" dirty="0" smtClean="0">
                <a:solidFill>
                  <a:srgbClr val="FFFFFF"/>
                </a:solidFill>
              </a:rPr>
              <a:t> </a:t>
            </a:r>
            <a:r>
              <a:rPr lang="de-DE" sz="3600" dirty="0" err="1">
                <a:solidFill>
                  <a:srgbClr val="FFFFFF"/>
                </a:solidFill>
              </a:rPr>
              <a:t>help</a:t>
            </a:r>
            <a:r>
              <a:rPr lang="de-DE" sz="3600" dirty="0">
                <a:solidFill>
                  <a:srgbClr val="FFFFFF"/>
                </a:solidFill>
              </a:rPr>
              <a:t> </a:t>
            </a:r>
            <a:r>
              <a:rPr lang="de-DE" sz="3600" dirty="0" smtClean="0">
                <a:solidFill>
                  <a:srgbClr val="FFFFFF"/>
                </a:solidFill>
              </a:rPr>
              <a:t/>
            </a:r>
            <a:br>
              <a:rPr lang="de-DE" sz="3600" dirty="0" smtClean="0">
                <a:solidFill>
                  <a:srgbClr val="FFFFFF"/>
                </a:solidFill>
              </a:rPr>
            </a:br>
            <a:r>
              <a:rPr lang="de-DE" sz="3600" dirty="0" err="1" smtClean="0">
                <a:solidFill>
                  <a:srgbClr val="FFFFFF"/>
                </a:solidFill>
              </a:rPr>
              <a:t>recalibrate</a:t>
            </a:r>
            <a:r>
              <a:rPr lang="de-DE" sz="3600" dirty="0" smtClean="0">
                <a:solidFill>
                  <a:srgbClr val="FFFFFF"/>
                </a:solidFill>
              </a:rPr>
              <a:t> a </a:t>
            </a:r>
            <a:r>
              <a:rPr lang="de-DE" sz="3600" dirty="0" err="1" smtClean="0">
                <a:solidFill>
                  <a:srgbClr val="FFFFFF"/>
                </a:solidFill>
              </a:rPr>
              <a:t>faulty</a:t>
            </a:r>
            <a:r>
              <a:rPr lang="de-DE" sz="3600" dirty="0" smtClean="0">
                <a:solidFill>
                  <a:srgbClr val="FFFFFF"/>
                </a:solidFill>
              </a:rPr>
              <a:t> </a:t>
            </a:r>
            <a:br>
              <a:rPr lang="de-DE" sz="3600" dirty="0" smtClean="0">
                <a:solidFill>
                  <a:srgbClr val="FFFFFF"/>
                </a:solidFill>
              </a:rPr>
            </a:br>
            <a:r>
              <a:rPr lang="de-DE" sz="3600" dirty="0" err="1" smtClean="0">
                <a:solidFill>
                  <a:srgbClr val="FFFFFF"/>
                </a:solidFill>
              </a:rPr>
              <a:t>economic</a:t>
            </a:r>
            <a:r>
              <a:rPr lang="de-DE" sz="3600" dirty="0" smtClean="0">
                <a:solidFill>
                  <a:srgbClr val="FFFFFF"/>
                </a:solidFill>
              </a:rPr>
              <a:t> </a:t>
            </a:r>
            <a:r>
              <a:rPr lang="de-DE" sz="3600" dirty="0" err="1">
                <a:solidFill>
                  <a:srgbClr val="FFFFFF"/>
                </a:solidFill>
              </a:rPr>
              <a:t>compass</a:t>
            </a:r>
            <a:endParaRPr lang="en-US" sz="3600" dirty="0">
              <a:solidFill>
                <a:srgbClr val="FFFFFF"/>
              </a:solidFill>
            </a:endParaRPr>
          </a:p>
        </p:txBody>
      </p:sp>
      <p:sp>
        <p:nvSpPr>
          <p:cNvPr id="4" name="Title 1"/>
          <p:cNvSpPr txBox="1">
            <a:spLocks/>
          </p:cNvSpPr>
          <p:nvPr/>
        </p:nvSpPr>
        <p:spPr>
          <a:xfrm>
            <a:off x="136774" y="-39080"/>
            <a:ext cx="9356988" cy="127000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3297A9"/>
                </a:solidFill>
                <a:latin typeface="+mj-lt"/>
                <a:ea typeface="+mj-ea"/>
                <a:cs typeface="+mj-cs"/>
              </a:defRPr>
            </a:lvl1pPr>
          </a:lstStyle>
          <a:p>
            <a:pPr>
              <a:lnSpc>
                <a:spcPct val="80000"/>
              </a:lnSpc>
            </a:pPr>
            <a:r>
              <a:rPr lang="en-US" sz="5400" dirty="0" smtClean="0">
                <a:solidFill>
                  <a:schemeClr val="bg1"/>
                </a:solidFill>
                <a:latin typeface="Cambria"/>
                <a:cs typeface="Cambria"/>
              </a:rPr>
              <a:t>Can we put a price on nature?</a:t>
            </a:r>
            <a:endParaRPr lang="en-US" sz="5400" dirty="0">
              <a:solidFill>
                <a:schemeClr val="bg1"/>
              </a:solidFill>
              <a:latin typeface="Cambria"/>
              <a:cs typeface="Cambria"/>
            </a:endParaRPr>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72171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descr="2_image"/>
          <p:cNvPicPr>
            <a:picLocks noChangeAspect="1"/>
          </p:cNvPicPr>
          <p:nvPr/>
        </p:nvPicPr>
        <p:blipFill>
          <a:blip r:embed="rId4"/>
          <a:stretch>
            <a:fillRect/>
          </a:stretch>
        </p:blipFill>
        <p:spPr>
          <a:xfrm>
            <a:off x="841" y="0"/>
            <a:ext cx="9142317" cy="6858000"/>
          </a:xfrm>
          <a:prstGeom prst="rect">
            <a:avLst/>
          </a:prstGeom>
        </p:spPr>
      </p:pic>
      <p:sp>
        <p:nvSpPr>
          <p:cNvPr id="2" name="Title 1"/>
          <p:cNvSpPr>
            <a:spLocks noGrp="1"/>
          </p:cNvSpPr>
          <p:nvPr>
            <p:ph type="title"/>
          </p:nvPr>
        </p:nvSpPr>
        <p:spPr/>
        <p:txBody>
          <a:bodyPr/>
          <a:lstStyle/>
          <a:p>
            <a:r>
              <a:rPr lang="en-CA" b="1" dirty="0" smtClean="0">
                <a:solidFill>
                  <a:schemeClr val="tx1"/>
                </a:solidFill>
              </a:rPr>
              <a:t>Natural Capital in Cities</a:t>
            </a:r>
            <a:endParaRPr lang="en-CA" b="1"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lickr-stuck-in-customs----stanley-park-pond.png"/>
          <p:cNvPicPr>
            <a:picLocks noChangeAspect="1"/>
          </p:cNvPicPr>
          <p:nvPr/>
        </p:nvPicPr>
        <p:blipFill>
          <a:blip r:embed="rId3"/>
          <a:stretch>
            <a:fillRect/>
          </a:stretch>
        </p:blipFill>
        <p:spPr>
          <a:xfrm>
            <a:off x="0" y="242316"/>
            <a:ext cx="9144000" cy="6373368"/>
          </a:xfrm>
          <a:prstGeom prst="rect">
            <a:avLst/>
          </a:prstGeom>
        </p:spPr>
      </p:pic>
      <p:sp>
        <p:nvSpPr>
          <p:cNvPr id="2" name="Title 1"/>
          <p:cNvSpPr>
            <a:spLocks noGrp="1"/>
          </p:cNvSpPr>
          <p:nvPr>
            <p:ph type="title"/>
          </p:nvPr>
        </p:nvSpPr>
        <p:spPr/>
        <p:txBody>
          <a:bodyPr/>
          <a:lstStyle/>
          <a:p>
            <a:r>
              <a:rPr lang="en-CA" b="1" dirty="0" smtClean="0">
                <a:solidFill>
                  <a:schemeClr val="accent6"/>
                </a:solidFill>
              </a:rPr>
              <a:t>Natural Capital in the Lower Mainland – What we’ve done</a:t>
            </a:r>
            <a:endParaRPr lang="en-CA" b="1" dirty="0">
              <a:solidFill>
                <a:schemeClr val="accent6"/>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Wetland Ecosystem Services (worth from $3,000 - $380,000/hectare/yr)</a:t>
            </a:r>
            <a:endParaRPr lang="en-US" dirty="0"/>
          </a:p>
        </p:txBody>
      </p:sp>
      <p:sp>
        <p:nvSpPr>
          <p:cNvPr id="6" name="Content Placeholder 5"/>
          <p:cNvSpPr>
            <a:spLocks noGrp="1"/>
          </p:cNvSpPr>
          <p:nvPr>
            <p:ph idx="1"/>
          </p:nvPr>
        </p:nvSpPr>
        <p:spPr/>
        <p:txBody>
          <a:bodyPr>
            <a:normAutofit fontScale="70000" lnSpcReduction="20000"/>
          </a:bodyPr>
          <a:lstStyle/>
          <a:p>
            <a:pPr marL="514350" indent="-514350">
              <a:buAutoNum type="arabicPeriod"/>
            </a:pPr>
            <a:r>
              <a:rPr lang="en-US" dirty="0" smtClean="0"/>
              <a:t>Aesthetic &amp; Recreational  </a:t>
            </a:r>
          </a:p>
          <a:p>
            <a:pPr marL="514350" indent="-514350">
              <a:buAutoNum type="arabicPeriod"/>
            </a:pPr>
            <a:r>
              <a:rPr lang="en-US" dirty="0" smtClean="0"/>
              <a:t>Disturbance Regulation </a:t>
            </a:r>
          </a:p>
          <a:p>
            <a:pPr marL="514350" indent="-514350">
              <a:buAutoNum type="arabicPeriod"/>
            </a:pPr>
            <a:r>
              <a:rPr lang="en-US" dirty="0" smtClean="0"/>
              <a:t>Habitat </a:t>
            </a:r>
            <a:r>
              <a:rPr lang="en-US" dirty="0" err="1" smtClean="0"/>
              <a:t>Refugium</a:t>
            </a:r>
            <a:r>
              <a:rPr lang="en-US" dirty="0" smtClean="0"/>
              <a:t> &amp; Nursery </a:t>
            </a:r>
          </a:p>
          <a:p>
            <a:pPr marL="514350" indent="-514350">
              <a:buAutoNum type="arabicPeriod"/>
            </a:pPr>
            <a:r>
              <a:rPr lang="en-US" dirty="0" smtClean="0"/>
              <a:t>Waste Treatment </a:t>
            </a:r>
          </a:p>
          <a:p>
            <a:pPr marL="514350" indent="-514350">
              <a:buAutoNum type="arabicPeriod"/>
            </a:pPr>
            <a:r>
              <a:rPr lang="en-US" dirty="0" smtClean="0"/>
              <a:t>Water Supply </a:t>
            </a:r>
          </a:p>
          <a:p>
            <a:pPr marL="514350" indent="-514350">
              <a:buAutoNum type="arabicPeriod"/>
            </a:pPr>
            <a:r>
              <a:rPr lang="en-US" dirty="0" smtClean="0"/>
              <a:t>Carbon Storage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services we didn’t value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Culture</a:t>
            </a:r>
          </a:p>
          <a:p>
            <a:r>
              <a:rPr lang="en-US" dirty="0" smtClean="0"/>
              <a:t>Spiritual</a:t>
            </a:r>
          </a:p>
          <a:p>
            <a:r>
              <a:rPr lang="en-US" dirty="0" smtClean="0"/>
              <a:t>Cognitive benefits</a:t>
            </a:r>
          </a:p>
          <a:p>
            <a:r>
              <a:rPr lang="en-US" dirty="0" smtClean="0"/>
              <a:t>Health benefits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aturalCapital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NaturalCapitalTemplate.potx</Template>
  <TotalTime>10510</TotalTime>
  <Words>2634</Words>
  <Application>Microsoft Office PowerPoint</Application>
  <PresentationFormat>On-screen Show (4:3)</PresentationFormat>
  <Paragraphs>170</Paragraphs>
  <Slides>18</Slides>
  <Notes>18</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NaturalCapitalTemplate</vt:lpstr>
      <vt:lpstr>Natural Capital in the Lower Mainland</vt:lpstr>
      <vt:lpstr>A bit about DSF</vt:lpstr>
      <vt:lpstr>Natural Capital and Ecosystem Services</vt:lpstr>
      <vt:lpstr>Does money  grow on trees?</vt:lpstr>
      <vt:lpstr>Valuing nature’s benefits in  economic terms  is a tool to help  recalibrate a faulty  economic compass</vt:lpstr>
      <vt:lpstr>Natural Capital in Cities</vt:lpstr>
      <vt:lpstr>Natural Capital in the Lower Mainland – What we’ve done</vt:lpstr>
      <vt:lpstr>Wetland Ecosystem Services (worth from $3,000 - $380,000/hectare/yr)</vt:lpstr>
      <vt:lpstr>Some services we didn’t value</vt:lpstr>
      <vt:lpstr>Goals and objectives (where we’re heading)</vt:lpstr>
      <vt:lpstr> 2012-2013 Objectives </vt:lpstr>
      <vt:lpstr>PE Projects</vt:lpstr>
      <vt:lpstr>Where your work fits in:</vt:lpstr>
      <vt:lpstr>Vancouver’s Wetlands</vt:lpstr>
      <vt:lpstr>Key Audiences</vt:lpstr>
      <vt:lpstr>Key messages</vt:lpstr>
      <vt:lpstr>Possible venues for your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Capital in BC’s Lower Mainland</dc:title>
  <dc:creator>Chris DePaul</dc:creator>
  <cp:lastModifiedBy>Sarah Van Borek</cp:lastModifiedBy>
  <cp:revision>157</cp:revision>
  <dcterms:created xsi:type="dcterms:W3CDTF">2012-09-12T23:33:39Z</dcterms:created>
  <dcterms:modified xsi:type="dcterms:W3CDTF">2012-09-13T00:01:14Z</dcterms:modified>
</cp:coreProperties>
</file>